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0" r:id="rId1"/>
  </p:sldMasterIdLst>
  <p:notesMasterIdLst>
    <p:notesMasterId r:id="rId7"/>
  </p:notesMasterIdLst>
  <p:handoutMasterIdLst>
    <p:handoutMasterId r:id="rId8"/>
  </p:handoutMasterIdLst>
  <p:sldIdLst>
    <p:sldId id="404" r:id="rId2"/>
    <p:sldId id="409" r:id="rId3"/>
    <p:sldId id="410" r:id="rId4"/>
    <p:sldId id="411" r:id="rId5"/>
    <p:sldId id="405" r:id="rId6"/>
  </p:sldIdLst>
  <p:sldSz cx="12192000" cy="6858000"/>
  <p:notesSz cx="6858000" cy="1000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Bozek" initials="EB" lastIdx="16" clrIdx="0">
    <p:extLst>
      <p:ext uri="{19B8F6BF-5375-455C-9EA6-DF929625EA0E}">
        <p15:presenceInfo xmlns:p15="http://schemas.microsoft.com/office/powerpoint/2012/main" userId="Emily Bozek" providerId="None"/>
      </p:ext>
    </p:extLst>
  </p:cmAuthor>
  <p:cmAuthor id="2" name="Audra Nunnink" initials="AN" lastIdx="4" clrIdx="1">
    <p:extLst>
      <p:ext uri="{19B8F6BF-5375-455C-9EA6-DF929625EA0E}">
        <p15:presenceInfo xmlns:p15="http://schemas.microsoft.com/office/powerpoint/2012/main" userId="S::audra.nunnink@nanocellectbiomedical.onmicrosoft.com::185bfa88-cfbf-4238-9e54-da104af74a8d" providerId="AD"/>
      </p:ext>
    </p:extLst>
  </p:cmAuthor>
  <p:cmAuthor id="3" name="John Thompson" initials="JT" lastIdx="1" clrIdx="2">
    <p:extLst>
      <p:ext uri="{19B8F6BF-5375-455C-9EA6-DF929625EA0E}">
        <p15:presenceInfo xmlns:p15="http://schemas.microsoft.com/office/powerpoint/2012/main" userId="d29f776a9611af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9542"/>
    <a:srgbClr val="286AA6"/>
    <a:srgbClr val="276AA4"/>
    <a:srgbClr val="4A6D9D"/>
    <a:srgbClr val="F8F9FB"/>
    <a:srgbClr val="009959"/>
    <a:srgbClr val="F2F2F2"/>
    <a:srgbClr val="1D2E4C"/>
    <a:srgbClr val="00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3596" autoAdjust="0"/>
  </p:normalViewPr>
  <p:slideViewPr>
    <p:cSldViewPr snapToGrid="0" snapToObjects="1">
      <p:cViewPr varScale="1">
        <p:scale>
          <a:sx n="114" d="100"/>
          <a:sy n="114" d="100"/>
        </p:scale>
        <p:origin x="102" y="138"/>
      </p:cViewPr>
      <p:guideLst/>
    </p:cSldViewPr>
  </p:slideViewPr>
  <p:notesTextViewPr>
    <p:cViewPr>
      <p:scale>
        <a:sx n="1" d="1"/>
        <a:sy n="1" d="1"/>
      </p:scale>
      <p:origin x="0" y="0"/>
    </p:cViewPr>
  </p:notesTextViewPr>
  <p:notesViewPr>
    <p:cSldViewPr snapToGrid="0" snapToObjects="1">
      <p:cViewPr varScale="1">
        <p:scale>
          <a:sx n="343" d="100"/>
          <a:sy n="343" d="100"/>
        </p:scale>
        <p:origin x="200" y="36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AB3CAD-A797-A548-AB73-A142662CEC10}"/>
              </a:ext>
            </a:extLst>
          </p:cNvPr>
          <p:cNvSpPr>
            <a:spLocks noGrp="1"/>
          </p:cNvSpPr>
          <p:nvPr>
            <p:ph type="hdr" sz="quarter"/>
          </p:nvPr>
        </p:nvSpPr>
        <p:spPr>
          <a:xfrm>
            <a:off x="0" y="0"/>
            <a:ext cx="2971800" cy="508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73C92-E542-9240-B37F-1B135EF75013}"/>
              </a:ext>
            </a:extLst>
          </p:cNvPr>
          <p:cNvSpPr>
            <a:spLocks noGrp="1"/>
          </p:cNvSpPr>
          <p:nvPr>
            <p:ph type="dt" sz="quarter" idx="1"/>
          </p:nvPr>
        </p:nvSpPr>
        <p:spPr>
          <a:xfrm>
            <a:off x="3884613" y="0"/>
            <a:ext cx="2971800" cy="50800"/>
          </a:xfrm>
          <a:prstGeom prst="rect">
            <a:avLst/>
          </a:prstGeom>
        </p:spPr>
        <p:txBody>
          <a:bodyPr vert="horz" lIns="91440" tIns="45720" rIns="91440" bIns="45720" rtlCol="0"/>
          <a:lstStyle>
            <a:lvl1pPr algn="r">
              <a:defRPr sz="1200"/>
            </a:lvl1pPr>
          </a:lstStyle>
          <a:p>
            <a:fld id="{A7D4C104-5CC3-344C-B4BE-4D3C674A9F8B}" type="datetimeFigureOut">
              <a:rPr lang="en-US" smtClean="0"/>
              <a:t>7/9/2020</a:t>
            </a:fld>
            <a:endParaRPr lang="en-US"/>
          </a:p>
        </p:txBody>
      </p:sp>
      <p:sp>
        <p:nvSpPr>
          <p:cNvPr id="4" name="Footer Placeholder 3">
            <a:extLst>
              <a:ext uri="{FF2B5EF4-FFF2-40B4-BE49-F238E27FC236}">
                <a16:creationId xmlns:a16="http://schemas.microsoft.com/office/drawing/2014/main" id="{F7BFA2BA-DA85-DE4F-956F-FD1DF003D39E}"/>
              </a:ext>
            </a:extLst>
          </p:cNvPr>
          <p:cNvSpPr>
            <a:spLocks noGrp="1"/>
          </p:cNvSpPr>
          <p:nvPr>
            <p:ph type="ftr" sz="quarter" idx="2"/>
          </p:nvPr>
        </p:nvSpPr>
        <p:spPr>
          <a:xfrm>
            <a:off x="0" y="949325"/>
            <a:ext cx="2971800" cy="508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4FE9D61-8B18-4140-AB7C-39AAA351B752}"/>
              </a:ext>
            </a:extLst>
          </p:cNvPr>
          <p:cNvSpPr>
            <a:spLocks noGrp="1"/>
          </p:cNvSpPr>
          <p:nvPr>
            <p:ph type="sldNum" sz="quarter" idx="3"/>
          </p:nvPr>
        </p:nvSpPr>
        <p:spPr>
          <a:xfrm>
            <a:off x="3884613" y="949325"/>
            <a:ext cx="2971800" cy="50800"/>
          </a:xfrm>
          <a:prstGeom prst="rect">
            <a:avLst/>
          </a:prstGeom>
        </p:spPr>
        <p:txBody>
          <a:bodyPr vert="horz" lIns="91440" tIns="45720" rIns="91440" bIns="45720" rtlCol="0" anchor="b"/>
          <a:lstStyle>
            <a:lvl1pPr algn="r">
              <a:defRPr sz="1200"/>
            </a:lvl1pPr>
          </a:lstStyle>
          <a:p>
            <a:fld id="{3A7F98BD-D4C4-824E-8CCA-C889AC89AB50}" type="slidenum">
              <a:rPr lang="en-US" smtClean="0"/>
              <a:t>‹#›</a:t>
            </a:fld>
            <a:endParaRPr lang="en-US"/>
          </a:p>
        </p:txBody>
      </p:sp>
    </p:spTree>
    <p:extLst>
      <p:ext uri="{BB962C8B-B14F-4D97-AF65-F5344CB8AC3E}">
        <p14:creationId xmlns:p14="http://schemas.microsoft.com/office/powerpoint/2010/main" val="417290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3FAB9-E4AD-F940-B1A3-1FEADC5E34C9}" type="datetimeFigureOut">
              <a:rPr lang="en-US" smtClean="0"/>
              <a:t>7/9/2020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58D98-A944-0C48-B524-001889EE4282}" type="slidenum">
              <a:rPr lang="en-US" smtClean="0"/>
              <a:t>‹#›</a:t>
            </a:fld>
            <a:endParaRPr lang="en-US"/>
          </a:p>
        </p:txBody>
      </p:sp>
    </p:spTree>
    <p:extLst>
      <p:ext uri="{BB962C8B-B14F-4D97-AF65-F5344CB8AC3E}">
        <p14:creationId xmlns:p14="http://schemas.microsoft.com/office/powerpoint/2010/main" val="144129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5142" y="1097280"/>
            <a:ext cx="11039302" cy="5079683"/>
          </a:xfrm>
        </p:spPr>
        <p:txBody>
          <a:bodyPr>
            <a:normAutofit/>
          </a:bodyPr>
          <a:lstStyle>
            <a:lvl1pPr marL="274320" indent="-273050">
              <a:tabLst/>
              <a:defRPr sz="2400" b="1">
                <a:solidFill>
                  <a:srgbClr val="4A6D9D"/>
                </a:solidFill>
              </a:defRPr>
            </a:lvl1pPr>
            <a:lvl2pPr marL="548640" indent="-274320">
              <a:tabLst/>
              <a:defRPr sz="2000">
                <a:solidFill>
                  <a:srgbClr val="4A6D9D"/>
                </a:solidFill>
              </a:defRPr>
            </a:lvl2pPr>
            <a:lvl3pPr marL="822960" indent="-274320">
              <a:tabLst/>
              <a:defRPr sz="1800">
                <a:solidFill>
                  <a:srgbClr val="4A6D9D"/>
                </a:solidFill>
              </a:defRPr>
            </a:lvl3pPr>
            <a:lvl4pPr marL="1097280" indent="-182880">
              <a:defRPr sz="1600">
                <a:solidFill>
                  <a:srgbClr val="4A6D9D"/>
                </a:solidFill>
              </a:defRPr>
            </a:lvl4pPr>
            <a:lvl5pPr marL="1371600" indent="-182880">
              <a:defRPr sz="1600">
                <a:solidFill>
                  <a:srgbClr val="4A6D9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3613CD3E-64F5-B743-B8CF-ADE750996145}"/>
              </a:ext>
            </a:extLst>
          </p:cNvPr>
          <p:cNvSpPr>
            <a:spLocks noGrp="1"/>
          </p:cNvSpPr>
          <p:nvPr>
            <p:ph type="title" hasCustomPrompt="1"/>
          </p:nvPr>
        </p:nvSpPr>
        <p:spPr>
          <a:xfrm>
            <a:off x="0" y="-1805"/>
            <a:ext cx="12188952" cy="777240"/>
          </a:xfrm>
        </p:spPr>
        <p:txBody>
          <a:bodyPr/>
          <a:lstStyle>
            <a:lvl1pPr>
              <a:defRPr/>
            </a:lvl1pPr>
          </a:lstStyle>
          <a:p>
            <a:r>
              <a:rPr lang="en-US" dirty="0"/>
              <a:t>Slide Heading</a:t>
            </a:r>
          </a:p>
        </p:txBody>
      </p:sp>
      <p:sp>
        <p:nvSpPr>
          <p:cNvPr id="8" name="Slide Number Placeholder 5">
            <a:extLst>
              <a:ext uri="{FF2B5EF4-FFF2-40B4-BE49-F238E27FC236}">
                <a16:creationId xmlns:a16="http://schemas.microsoft.com/office/drawing/2014/main" id="{4063F460-4445-7943-AEE6-0581F17D74F3}"/>
              </a:ext>
            </a:extLst>
          </p:cNvPr>
          <p:cNvSpPr>
            <a:spLocks noGrp="1"/>
          </p:cNvSpPr>
          <p:nvPr>
            <p:ph type="sldNum" sz="quarter" idx="4"/>
          </p:nvPr>
        </p:nvSpPr>
        <p:spPr>
          <a:xfrm>
            <a:off x="0" y="6358765"/>
            <a:ext cx="737102" cy="365125"/>
          </a:xfrm>
          <a:prstGeom prst="rect">
            <a:avLst/>
          </a:prstGeom>
        </p:spPr>
        <p:txBody>
          <a:bodyPr vert="horz" lIns="228600" tIns="45720" rIns="0" bIns="45720" rtlCol="0" anchor="b"/>
          <a:lstStyle>
            <a:lvl1pPr algn="l">
              <a:defRPr sz="1100" b="1" i="0">
                <a:solidFill>
                  <a:schemeClr val="tx1">
                    <a:tint val="75000"/>
                  </a:schemeClr>
                </a:solidFill>
                <a:latin typeface="Arial" panose="020B0604020202020204" pitchFamily="34" charset="0"/>
                <a:cs typeface="Arial" panose="020B0604020202020204" pitchFamily="34" charset="0"/>
              </a:defRPr>
            </a:lvl1pPr>
          </a:lstStyle>
          <a:p>
            <a:fld id="{D430E5AD-77DB-934A-954E-B5BAFAC106AC}" type="slidenum">
              <a:rPr lang="en-US" smtClean="0"/>
              <a:pPr/>
              <a:t>‹#›</a:t>
            </a:fld>
            <a:endParaRPr lang="en-US" dirty="0"/>
          </a:p>
        </p:txBody>
      </p:sp>
    </p:spTree>
    <p:extLst>
      <p:ext uri="{BB962C8B-B14F-4D97-AF65-F5344CB8AC3E}">
        <p14:creationId xmlns:p14="http://schemas.microsoft.com/office/powerpoint/2010/main" val="288026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3402" y="1288473"/>
            <a:ext cx="5456820" cy="4888490"/>
          </a:xfrm>
        </p:spPr>
        <p:txBody>
          <a:bodyPr vert="horz" lIns="91440" tIns="45720" rIns="91440" bIns="45720" rtlCol="0">
            <a:normAutofit/>
          </a:bodyPr>
          <a:lstStyle>
            <a:lvl1pPr>
              <a:defRPr lang="en-US" sz="2400" dirty="0">
                <a:solidFill>
                  <a:srgbClr val="4A6D9D"/>
                </a:solidFill>
              </a:defRPr>
            </a:lvl1pPr>
            <a:lvl2pPr>
              <a:defRPr lang="en-US" sz="2000" dirty="0">
                <a:solidFill>
                  <a:srgbClr val="4A6D9D"/>
                </a:solidFill>
              </a:defRPr>
            </a:lvl2pPr>
            <a:lvl3pPr>
              <a:defRPr lang="en-US" sz="1800" dirty="0">
                <a:solidFill>
                  <a:srgbClr val="4A6D9D"/>
                </a:solidFill>
              </a:defRPr>
            </a:lvl3pPr>
            <a:lvl4pPr>
              <a:defRPr lang="en-US" sz="1600" dirty="0">
                <a:solidFill>
                  <a:srgbClr val="4A6D9D"/>
                </a:solidFill>
              </a:defRPr>
            </a:lvl4pPr>
          </a:lstStyle>
          <a:p>
            <a:pPr marL="274320" lvl="0" indent="-273050">
              <a:tabLst/>
            </a:pPr>
            <a:r>
              <a:rPr lang="en-US" dirty="0"/>
              <a:t>Click to edit Master text styles</a:t>
            </a:r>
          </a:p>
          <a:p>
            <a:pPr marL="548640" lvl="1" indent="-274320">
              <a:tabLst/>
            </a:pPr>
            <a:r>
              <a:rPr lang="en-US" dirty="0"/>
              <a:t>Second level</a:t>
            </a:r>
          </a:p>
          <a:p>
            <a:pPr marL="822960" lvl="2" indent="-274320">
              <a:tabLst/>
            </a:pPr>
            <a:r>
              <a:rPr lang="en-US" dirty="0"/>
              <a:t>Third level</a:t>
            </a:r>
          </a:p>
          <a:p>
            <a:pPr marL="1097280" lvl="3" indent="-182880"/>
            <a:r>
              <a:rPr lang="en-US" dirty="0"/>
              <a:t>Fourth level</a:t>
            </a:r>
          </a:p>
        </p:txBody>
      </p:sp>
      <p:sp>
        <p:nvSpPr>
          <p:cNvPr id="11" name="Title 10">
            <a:extLst>
              <a:ext uri="{FF2B5EF4-FFF2-40B4-BE49-F238E27FC236}">
                <a16:creationId xmlns:a16="http://schemas.microsoft.com/office/drawing/2014/main" id="{3613CD3E-64F5-B743-B8CF-ADE750996145}"/>
              </a:ext>
            </a:extLst>
          </p:cNvPr>
          <p:cNvSpPr>
            <a:spLocks noGrp="1"/>
          </p:cNvSpPr>
          <p:nvPr>
            <p:ph type="title" hasCustomPrompt="1"/>
          </p:nvPr>
        </p:nvSpPr>
        <p:spPr/>
        <p:txBody>
          <a:bodyPr/>
          <a:lstStyle>
            <a:lvl1pPr>
              <a:defRPr/>
            </a:lvl1pPr>
          </a:lstStyle>
          <a:p>
            <a:r>
              <a:rPr lang="en-US" dirty="0"/>
              <a:t>Slide Heading</a:t>
            </a:r>
          </a:p>
        </p:txBody>
      </p:sp>
      <p:sp>
        <p:nvSpPr>
          <p:cNvPr id="8" name="Content Placeholder 2">
            <a:extLst>
              <a:ext uri="{FF2B5EF4-FFF2-40B4-BE49-F238E27FC236}">
                <a16:creationId xmlns:a16="http://schemas.microsoft.com/office/drawing/2014/main" id="{4D9FC0C0-10E9-D143-9147-CD90799320A6}"/>
              </a:ext>
            </a:extLst>
          </p:cNvPr>
          <p:cNvSpPr>
            <a:spLocks noGrp="1"/>
          </p:cNvSpPr>
          <p:nvPr>
            <p:ph idx="13" hasCustomPrompt="1"/>
          </p:nvPr>
        </p:nvSpPr>
        <p:spPr>
          <a:xfrm>
            <a:off x="6227180" y="1288473"/>
            <a:ext cx="5456820" cy="4888490"/>
          </a:xfrm>
        </p:spPr>
        <p:txBody>
          <a:bodyPr vert="horz" lIns="91440" tIns="45720" rIns="91440" bIns="45720" rtlCol="0">
            <a:normAutofit/>
          </a:bodyPr>
          <a:lstStyle>
            <a:lvl1pPr>
              <a:defRPr lang="en-US" sz="2400" dirty="0">
                <a:solidFill>
                  <a:srgbClr val="4A6D9D"/>
                </a:solidFill>
              </a:defRPr>
            </a:lvl1pPr>
            <a:lvl2pPr>
              <a:defRPr lang="en-US" sz="2000" dirty="0">
                <a:solidFill>
                  <a:srgbClr val="4A6D9D"/>
                </a:solidFill>
              </a:defRPr>
            </a:lvl2pPr>
            <a:lvl3pPr>
              <a:defRPr lang="en-US" sz="1800" dirty="0">
                <a:solidFill>
                  <a:srgbClr val="4A6D9D"/>
                </a:solidFill>
              </a:defRPr>
            </a:lvl3pPr>
            <a:lvl4pPr>
              <a:defRPr lang="en-US" sz="1600" dirty="0">
                <a:solidFill>
                  <a:srgbClr val="4A6D9D"/>
                </a:solidFill>
              </a:defRPr>
            </a:lvl4pPr>
          </a:lstStyle>
          <a:p>
            <a:pPr marL="274320" lvl="0" indent="-273050">
              <a:tabLst/>
            </a:pPr>
            <a:r>
              <a:rPr lang="en-US" dirty="0"/>
              <a:t>Click to edit Master text styles</a:t>
            </a:r>
          </a:p>
          <a:p>
            <a:pPr marL="548640" lvl="1" indent="-274320">
              <a:tabLst/>
            </a:pPr>
            <a:r>
              <a:rPr lang="en-US" dirty="0"/>
              <a:t>Second level</a:t>
            </a:r>
          </a:p>
          <a:p>
            <a:pPr marL="822960" lvl="2" indent="-274320">
              <a:tabLst/>
            </a:pPr>
            <a:r>
              <a:rPr lang="en-US" dirty="0"/>
              <a:t>Third level</a:t>
            </a:r>
          </a:p>
          <a:p>
            <a:pPr marL="1097280" lvl="3" indent="-182880"/>
            <a:r>
              <a:rPr lang="en-US" dirty="0"/>
              <a:t>Fourth level</a:t>
            </a:r>
          </a:p>
        </p:txBody>
      </p:sp>
      <p:sp>
        <p:nvSpPr>
          <p:cNvPr id="12" name="Slide Number Placeholder 5">
            <a:extLst>
              <a:ext uri="{FF2B5EF4-FFF2-40B4-BE49-F238E27FC236}">
                <a16:creationId xmlns:a16="http://schemas.microsoft.com/office/drawing/2014/main" id="{654B9805-85E8-7949-93D8-4EF321EB2D3D}"/>
              </a:ext>
            </a:extLst>
          </p:cNvPr>
          <p:cNvSpPr>
            <a:spLocks noGrp="1"/>
          </p:cNvSpPr>
          <p:nvPr>
            <p:ph type="sldNum" sz="quarter" idx="4"/>
          </p:nvPr>
        </p:nvSpPr>
        <p:spPr>
          <a:xfrm>
            <a:off x="0" y="6358765"/>
            <a:ext cx="737102" cy="365125"/>
          </a:xfrm>
          <a:prstGeom prst="rect">
            <a:avLst/>
          </a:prstGeom>
        </p:spPr>
        <p:txBody>
          <a:bodyPr vert="horz" lIns="228600" tIns="45720" rIns="0" bIns="45720" rtlCol="0" anchor="b"/>
          <a:lstStyle>
            <a:lvl1pPr algn="l">
              <a:defRPr sz="1100" b="1" i="0">
                <a:solidFill>
                  <a:schemeClr val="tx1">
                    <a:tint val="75000"/>
                  </a:schemeClr>
                </a:solidFill>
                <a:latin typeface="Arial" panose="020B0604020202020204" pitchFamily="34" charset="0"/>
                <a:cs typeface="Arial" panose="020B0604020202020204" pitchFamily="34" charset="0"/>
              </a:defRPr>
            </a:lvl1pPr>
          </a:lstStyle>
          <a:p>
            <a:fld id="{D430E5AD-77DB-934A-954E-B5BAFAC106AC}" type="slidenum">
              <a:rPr lang="en-US" smtClean="0"/>
              <a:pPr/>
              <a:t>‹#›</a:t>
            </a:fld>
            <a:endParaRPr lang="en-US" dirty="0"/>
          </a:p>
        </p:txBody>
      </p:sp>
    </p:spTree>
    <p:extLst>
      <p:ext uri="{BB962C8B-B14F-4D97-AF65-F5344CB8AC3E}">
        <p14:creationId xmlns:p14="http://schemas.microsoft.com/office/powerpoint/2010/main" val="263158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62B61D-A4DC-2445-9FF9-10D558A94444}"/>
              </a:ext>
            </a:extLst>
          </p:cNvPr>
          <p:cNvSpPr>
            <a:spLocks noGrp="1"/>
          </p:cNvSpPr>
          <p:nvPr>
            <p:ph type="title" hasCustomPrompt="1"/>
          </p:nvPr>
        </p:nvSpPr>
        <p:spPr/>
        <p:txBody>
          <a:bodyPr/>
          <a:lstStyle>
            <a:lvl1pPr>
              <a:defRPr/>
            </a:lvl1pPr>
          </a:lstStyle>
          <a:p>
            <a:r>
              <a:rPr lang="en-US" dirty="0"/>
              <a:t>Slide Heading</a:t>
            </a:r>
          </a:p>
        </p:txBody>
      </p:sp>
      <p:sp>
        <p:nvSpPr>
          <p:cNvPr id="6" name="Slide Number Placeholder 5">
            <a:extLst>
              <a:ext uri="{FF2B5EF4-FFF2-40B4-BE49-F238E27FC236}">
                <a16:creationId xmlns:a16="http://schemas.microsoft.com/office/drawing/2014/main" id="{325329F2-BFD5-5A40-892C-0DEF019CA236}"/>
              </a:ext>
            </a:extLst>
          </p:cNvPr>
          <p:cNvSpPr>
            <a:spLocks noGrp="1"/>
          </p:cNvSpPr>
          <p:nvPr>
            <p:ph type="sldNum" sz="quarter" idx="4"/>
          </p:nvPr>
        </p:nvSpPr>
        <p:spPr>
          <a:xfrm>
            <a:off x="0" y="6358765"/>
            <a:ext cx="737102" cy="365125"/>
          </a:xfrm>
          <a:prstGeom prst="rect">
            <a:avLst/>
          </a:prstGeom>
        </p:spPr>
        <p:txBody>
          <a:bodyPr vert="horz" lIns="228600" tIns="45720" rIns="0" bIns="45720" rtlCol="0" anchor="b"/>
          <a:lstStyle>
            <a:lvl1pPr algn="l">
              <a:defRPr sz="1100" b="1" i="0">
                <a:solidFill>
                  <a:schemeClr val="tx1">
                    <a:tint val="75000"/>
                  </a:schemeClr>
                </a:solidFill>
                <a:latin typeface="Arial" panose="020B0604020202020204" pitchFamily="34" charset="0"/>
                <a:cs typeface="Arial" panose="020B0604020202020204" pitchFamily="34" charset="0"/>
              </a:defRPr>
            </a:lvl1pPr>
          </a:lstStyle>
          <a:p>
            <a:fld id="{D430E5AD-77DB-934A-954E-B5BAFAC106AC}" type="slidenum">
              <a:rPr lang="en-US" smtClean="0"/>
              <a:pPr/>
              <a:t>‹#›</a:t>
            </a:fld>
            <a:endParaRPr lang="en-US" dirty="0"/>
          </a:p>
        </p:txBody>
      </p:sp>
    </p:spTree>
    <p:extLst>
      <p:ext uri="{BB962C8B-B14F-4D97-AF65-F5344CB8AC3E}">
        <p14:creationId xmlns:p14="http://schemas.microsoft.com/office/powerpoint/2010/main" val="146819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88952" cy="777240"/>
          </a:xfrm>
        </p:spPr>
        <p:txBody>
          <a:bodyPr/>
          <a:lstStyle>
            <a:lvl1pPr>
              <a:defRPr/>
            </a:lvl1pPr>
          </a:lstStyle>
          <a:p>
            <a:r>
              <a:rPr lang="en-US" dirty="0"/>
              <a:t>Slide Heading</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solidFill>
                  <a:srgbClr val="276AA4"/>
                </a:solidFill>
              </a:defRPr>
            </a:lvl1pPr>
            <a:lvl2pPr>
              <a:defRPr sz="1600">
                <a:solidFill>
                  <a:srgbClr val="276AA4"/>
                </a:solidFill>
              </a:defRPr>
            </a:lvl2pPr>
            <a:lvl3pPr>
              <a:defRPr sz="1400">
                <a:solidFill>
                  <a:srgbClr val="276AA4"/>
                </a:solidFill>
              </a:defRPr>
            </a:lvl3pPr>
            <a:lvl4pPr>
              <a:defRPr sz="1200">
                <a:solidFill>
                  <a:srgbClr val="276AA4"/>
                </a:solidFill>
              </a:defRPr>
            </a:lvl4pPr>
            <a:lvl5pPr>
              <a:defRPr sz="1200">
                <a:solidFill>
                  <a:srgbClr val="276AA4"/>
                </a:solidFill>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solidFill>
                  <a:srgbClr val="276AA4"/>
                </a:solidFill>
              </a:defRPr>
            </a:lvl1pPr>
            <a:lvl2pPr>
              <a:defRPr sz="1600">
                <a:solidFill>
                  <a:srgbClr val="276AA4"/>
                </a:solidFill>
              </a:defRPr>
            </a:lvl2pPr>
            <a:lvl3pPr>
              <a:defRPr sz="1400">
                <a:solidFill>
                  <a:srgbClr val="276AA4"/>
                </a:solidFill>
              </a:defRPr>
            </a:lvl3pPr>
            <a:lvl4pPr>
              <a:defRPr sz="1200">
                <a:solidFill>
                  <a:srgbClr val="276AA4"/>
                </a:solidFill>
              </a:defRPr>
            </a:lvl4pPr>
            <a:lvl5pPr>
              <a:defRPr sz="1200">
                <a:solidFill>
                  <a:srgbClr val="276AA4"/>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570BE3E6-405B-7D4C-A776-C8CADD108F0E}"/>
              </a:ext>
            </a:extLst>
          </p:cNvPr>
          <p:cNvSpPr>
            <a:spLocks noGrp="1"/>
          </p:cNvSpPr>
          <p:nvPr>
            <p:ph type="sldNum" sz="quarter" idx="4"/>
          </p:nvPr>
        </p:nvSpPr>
        <p:spPr>
          <a:xfrm>
            <a:off x="0" y="6358765"/>
            <a:ext cx="737102" cy="365125"/>
          </a:xfrm>
          <a:prstGeom prst="rect">
            <a:avLst/>
          </a:prstGeom>
        </p:spPr>
        <p:txBody>
          <a:bodyPr vert="horz" lIns="228600" tIns="45720" rIns="0" bIns="45720" rtlCol="0" anchor="b"/>
          <a:lstStyle>
            <a:lvl1pPr algn="l">
              <a:defRPr sz="1100" b="1" i="0">
                <a:solidFill>
                  <a:schemeClr val="tx1">
                    <a:tint val="75000"/>
                  </a:schemeClr>
                </a:solidFill>
                <a:latin typeface="Arial" panose="020B0604020202020204" pitchFamily="34" charset="0"/>
                <a:cs typeface="Arial" panose="020B0604020202020204" pitchFamily="34" charset="0"/>
              </a:defRPr>
            </a:lvl1pPr>
          </a:lstStyle>
          <a:p>
            <a:fld id="{D430E5AD-77DB-934A-954E-B5BAFAC106AC}" type="slidenum">
              <a:rPr lang="en-US" smtClean="0"/>
              <a:pPr/>
              <a:t>‹#›</a:t>
            </a:fld>
            <a:endParaRPr lang="en-US" dirty="0"/>
          </a:p>
        </p:txBody>
      </p:sp>
    </p:spTree>
    <p:extLst>
      <p:ext uri="{BB962C8B-B14F-4D97-AF65-F5344CB8AC3E}">
        <p14:creationId xmlns:p14="http://schemas.microsoft.com/office/powerpoint/2010/main" val="64544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BB324C-D3C7-224F-8ECC-1551F4BC788D}"/>
              </a:ext>
            </a:extLst>
          </p:cNvPr>
          <p:cNvSpPr>
            <a:spLocks noGrp="1"/>
          </p:cNvSpPr>
          <p:nvPr>
            <p:ph type="subTitle" idx="1"/>
          </p:nvPr>
        </p:nvSpPr>
        <p:spPr>
          <a:xfrm>
            <a:off x="1524000" y="1440729"/>
            <a:ext cx="9144000" cy="1655762"/>
          </a:xfrm>
        </p:spPr>
        <p:txBody>
          <a:bodyPr>
            <a:normAutofit/>
          </a:bodyPr>
          <a:lstStyle>
            <a:lvl1pPr marL="0" indent="0" algn="ctr">
              <a:buNone/>
              <a:defRPr sz="5400">
                <a:solidFill>
                  <a:srgbClr val="4A6D9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Slide Number Placeholder 5">
            <a:extLst>
              <a:ext uri="{FF2B5EF4-FFF2-40B4-BE49-F238E27FC236}">
                <a16:creationId xmlns:a16="http://schemas.microsoft.com/office/drawing/2014/main" id="{B4D6C54D-17E3-1943-98AA-D894175E7511}"/>
              </a:ext>
            </a:extLst>
          </p:cNvPr>
          <p:cNvSpPr>
            <a:spLocks noGrp="1"/>
          </p:cNvSpPr>
          <p:nvPr>
            <p:ph type="sldNum" sz="quarter" idx="4"/>
          </p:nvPr>
        </p:nvSpPr>
        <p:spPr>
          <a:xfrm>
            <a:off x="0" y="6358765"/>
            <a:ext cx="737102" cy="365125"/>
          </a:xfrm>
          <a:prstGeom prst="rect">
            <a:avLst/>
          </a:prstGeom>
        </p:spPr>
        <p:txBody>
          <a:bodyPr vert="horz" lIns="228600" tIns="45720" rIns="0" bIns="45720" rtlCol="0" anchor="b"/>
          <a:lstStyle>
            <a:lvl1pPr algn="l">
              <a:defRPr sz="1100" b="1" i="0">
                <a:solidFill>
                  <a:schemeClr val="tx1">
                    <a:tint val="75000"/>
                  </a:schemeClr>
                </a:solidFill>
                <a:latin typeface="Arial" panose="020B0604020202020204" pitchFamily="34" charset="0"/>
                <a:cs typeface="Arial" panose="020B0604020202020204" pitchFamily="34" charset="0"/>
              </a:defRPr>
            </a:lvl1pPr>
          </a:lstStyle>
          <a:p>
            <a:fld id="{D430E5AD-77DB-934A-954E-B5BAFAC106AC}" type="slidenum">
              <a:rPr lang="en-US" smtClean="0"/>
              <a:pPr/>
              <a:t>‹#›</a:t>
            </a:fld>
            <a:endParaRPr lang="en-US" dirty="0"/>
          </a:p>
        </p:txBody>
      </p:sp>
    </p:spTree>
    <p:extLst>
      <p:ext uri="{BB962C8B-B14F-4D97-AF65-F5344CB8AC3E}">
        <p14:creationId xmlns:p14="http://schemas.microsoft.com/office/powerpoint/2010/main" val="141600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1999" cy="778598"/>
          </a:xfrm>
          <a:prstGeom prst="rect">
            <a:avLst/>
          </a:prstGeom>
          <a:blipFill dpi="0" rotWithShape="1">
            <a:blip r:embed="rId7"/>
            <a:srcRect/>
            <a:stretch>
              <a:fillRect t="1"/>
            </a:stretch>
          </a:blipFill>
        </p:spPr>
        <p:txBody>
          <a:bodyPr vert="horz" lIns="228600" tIns="45720" rIns="91440" bIns="45720" rtlCol="0" anchor="ctr">
            <a:noAutofit/>
          </a:bodyPr>
          <a:lstStyle/>
          <a:p>
            <a:r>
              <a:rPr lang="en-US" dirty="0"/>
              <a:t>Slide Heading</a:t>
            </a:r>
          </a:p>
        </p:txBody>
      </p:sp>
      <p:sp>
        <p:nvSpPr>
          <p:cNvPr id="3" name="Text Placeholder 2"/>
          <p:cNvSpPr>
            <a:spLocks noGrp="1"/>
          </p:cNvSpPr>
          <p:nvPr>
            <p:ph type="body" idx="1"/>
          </p:nvPr>
        </p:nvSpPr>
        <p:spPr>
          <a:xfrm>
            <a:off x="570600" y="1107600"/>
            <a:ext cx="11291257" cy="4896091"/>
          </a:xfrm>
          <a:prstGeom prst="rect">
            <a:avLst/>
          </a:prstGeom>
        </p:spPr>
        <p:txBody>
          <a:bodyPr vert="horz" lIns="91440" tIns="45720" rIns="91440" bIns="45720" rtlCol="0">
            <a:normAutofit/>
          </a:bodyPr>
          <a:lstStyle/>
          <a:p>
            <a:pPr marL="274320" lvl="0" indent="-273050">
              <a:tabLst/>
            </a:pPr>
            <a:r>
              <a:rPr lang="en-US" dirty="0"/>
              <a:t>Click to edit Master text styles</a:t>
            </a:r>
          </a:p>
          <a:p>
            <a:pPr marL="548640" lvl="1" indent="-274320">
              <a:tabLst/>
            </a:pPr>
            <a:r>
              <a:rPr lang="en-US" dirty="0"/>
              <a:t>Second level</a:t>
            </a:r>
          </a:p>
          <a:p>
            <a:pPr marL="822960" lvl="2" indent="-274320">
              <a:tabLst/>
            </a:pPr>
            <a:r>
              <a:rPr lang="en-US" dirty="0"/>
              <a:t>Third level</a:t>
            </a:r>
          </a:p>
          <a:p>
            <a:pPr marL="1097280" lvl="3" indent="-182880"/>
            <a:r>
              <a:rPr lang="en-US" dirty="0"/>
              <a:t>Fourth level</a:t>
            </a:r>
          </a:p>
          <a:p>
            <a:pPr marL="1371600" lvl="4" indent="-182880"/>
            <a:r>
              <a:rPr lang="en-US" dirty="0"/>
              <a:t>Fifth level</a:t>
            </a:r>
          </a:p>
        </p:txBody>
      </p:sp>
      <p:pic>
        <p:nvPicPr>
          <p:cNvPr id="9" name="Picture 8">
            <a:extLst>
              <a:ext uri="{FF2B5EF4-FFF2-40B4-BE49-F238E27FC236}">
                <a16:creationId xmlns:a16="http://schemas.microsoft.com/office/drawing/2014/main" id="{493145B0-80F3-4920-BDC8-BE64BAAB6474}"/>
              </a:ext>
            </a:extLst>
          </p:cNvPr>
          <p:cNvPicPr>
            <a:picLocks noChangeAspect="1"/>
          </p:cNvPicPr>
          <p:nvPr userDrawn="1"/>
        </p:nvPicPr>
        <p:blipFill>
          <a:blip r:embed="rId8"/>
          <a:stretch>
            <a:fillRect/>
          </a:stretch>
        </p:blipFill>
        <p:spPr>
          <a:xfrm>
            <a:off x="10152931" y="6358765"/>
            <a:ext cx="1819564" cy="413068"/>
          </a:xfrm>
          <a:prstGeom prst="rect">
            <a:avLst/>
          </a:prstGeom>
        </p:spPr>
      </p:pic>
      <p:sp>
        <p:nvSpPr>
          <p:cNvPr id="10" name="TextBox 9">
            <a:extLst>
              <a:ext uri="{FF2B5EF4-FFF2-40B4-BE49-F238E27FC236}">
                <a16:creationId xmlns:a16="http://schemas.microsoft.com/office/drawing/2014/main" id="{F755FDD9-E18E-6743-B255-0DA37BA7186D}"/>
              </a:ext>
            </a:extLst>
          </p:cNvPr>
          <p:cNvSpPr txBox="1"/>
          <p:nvPr userDrawn="1"/>
        </p:nvSpPr>
        <p:spPr>
          <a:xfrm>
            <a:off x="3678025" y="6481943"/>
            <a:ext cx="483595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rgbClr val="666666"/>
                </a:solidFill>
                <a:latin typeface="Arial" panose="020B0604020202020204" pitchFamily="34" charset="0"/>
                <a:cs typeface="Arial" panose="020B0604020202020204" pitchFamily="34" charset="0"/>
              </a:rPr>
              <a:t>© Copyright 2020 NanoCellect Biomedical. All rights reserved.</a:t>
            </a:r>
          </a:p>
        </p:txBody>
      </p:sp>
      <p:sp>
        <p:nvSpPr>
          <p:cNvPr id="12" name="Slide Number Placeholder 5">
            <a:extLst>
              <a:ext uri="{FF2B5EF4-FFF2-40B4-BE49-F238E27FC236}">
                <a16:creationId xmlns:a16="http://schemas.microsoft.com/office/drawing/2014/main" id="{FB97D3F1-550C-E84E-91AF-F473BAAFC2CF}"/>
              </a:ext>
            </a:extLst>
          </p:cNvPr>
          <p:cNvSpPr>
            <a:spLocks noGrp="1"/>
          </p:cNvSpPr>
          <p:nvPr>
            <p:ph type="sldNum" sz="quarter" idx="4"/>
          </p:nvPr>
        </p:nvSpPr>
        <p:spPr>
          <a:xfrm>
            <a:off x="0" y="6358765"/>
            <a:ext cx="737102" cy="365125"/>
          </a:xfrm>
          <a:prstGeom prst="rect">
            <a:avLst/>
          </a:prstGeom>
        </p:spPr>
        <p:txBody>
          <a:bodyPr vert="horz" lIns="228600" tIns="45720" rIns="0" bIns="45720" rtlCol="0" anchor="b"/>
          <a:lstStyle>
            <a:lvl1pPr algn="l">
              <a:defRPr sz="1100" b="1" i="0">
                <a:solidFill>
                  <a:schemeClr val="tx1">
                    <a:tint val="75000"/>
                  </a:schemeClr>
                </a:solidFill>
                <a:latin typeface="Arial" panose="020B0604020202020204" pitchFamily="34" charset="0"/>
                <a:cs typeface="Arial" panose="020B0604020202020204" pitchFamily="34" charset="0"/>
              </a:defRPr>
            </a:lvl1pPr>
          </a:lstStyle>
          <a:p>
            <a:fld id="{D430E5AD-77DB-934A-954E-B5BAFAC106AC}" type="slidenum">
              <a:rPr lang="en-US" smtClean="0"/>
              <a:pPr/>
              <a:t>‹#›</a:t>
            </a:fld>
            <a:endParaRPr lang="en-US" dirty="0"/>
          </a:p>
        </p:txBody>
      </p:sp>
      <p:sp>
        <p:nvSpPr>
          <p:cNvPr id="13" name="Rectangle 12">
            <a:extLst>
              <a:ext uri="{FF2B5EF4-FFF2-40B4-BE49-F238E27FC236}">
                <a16:creationId xmlns:a16="http://schemas.microsoft.com/office/drawing/2014/main" id="{B09C264E-C140-434E-99D8-32590A4AB5AC}"/>
              </a:ext>
            </a:extLst>
          </p:cNvPr>
          <p:cNvSpPr/>
          <p:nvPr userDrawn="1"/>
        </p:nvSpPr>
        <p:spPr>
          <a:xfrm>
            <a:off x="0" y="777240"/>
            <a:ext cx="12192000" cy="27432"/>
          </a:xfrm>
          <a:prstGeom prst="rect">
            <a:avLst/>
          </a:prstGeom>
          <a:solidFill>
            <a:srgbClr val="009741"/>
          </a:solidFill>
          <a:ln w="19050">
            <a:no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46542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7" r:id="rId5"/>
  </p:sldLayoutIdLst>
  <p:hf hdr="0"/>
  <p:txStyles>
    <p:title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p:titleStyle>
    <p:bodyStyle>
      <a:lvl1pPr marL="228600" indent="-320040" algn="l" defTabSz="914400" rtl="0" eaLnBrk="1" latinLnBrk="0" hangingPunct="1">
        <a:lnSpc>
          <a:spcPct val="100000"/>
        </a:lnSpc>
        <a:spcBef>
          <a:spcPts val="200"/>
        </a:spcBef>
        <a:buFont typeface="Arial"/>
        <a:buChar char="•"/>
        <a:defRPr lang="en-US" sz="2800" b="1" i="0" kern="1200" dirty="0">
          <a:solidFill>
            <a:srgbClr val="4A6D9D"/>
          </a:solidFill>
          <a:latin typeface="Arial" panose="020B0604020202020204" pitchFamily="34" charset="0"/>
          <a:ea typeface="+mn-ea"/>
          <a:cs typeface="Arial" panose="020B0604020202020204" pitchFamily="34" charset="0"/>
        </a:defRPr>
      </a:lvl1pPr>
      <a:lvl2pPr marL="685800" indent="-320040" algn="l" defTabSz="914400" rtl="0" eaLnBrk="1" latinLnBrk="0" hangingPunct="1">
        <a:lnSpc>
          <a:spcPct val="100000"/>
        </a:lnSpc>
        <a:spcBef>
          <a:spcPts val="200"/>
        </a:spcBef>
        <a:buFont typeface="Arial"/>
        <a:buChar char="•"/>
        <a:defRPr lang="en-US" sz="2400" b="0" i="0" kern="1200" dirty="0">
          <a:solidFill>
            <a:srgbClr val="4A6D9D"/>
          </a:solidFill>
          <a:latin typeface="Arial" panose="020B0604020202020204" pitchFamily="34" charset="0"/>
          <a:ea typeface="+mn-ea"/>
          <a:cs typeface="Arial" panose="020B0604020202020204" pitchFamily="34" charset="0"/>
        </a:defRPr>
      </a:lvl2pPr>
      <a:lvl3pPr marL="1143000" indent="-320040" algn="l" defTabSz="914400" rtl="0" eaLnBrk="1" latinLnBrk="0" hangingPunct="1">
        <a:lnSpc>
          <a:spcPct val="100000"/>
        </a:lnSpc>
        <a:spcBef>
          <a:spcPts val="200"/>
        </a:spcBef>
        <a:buFont typeface="Arial"/>
        <a:buChar char="•"/>
        <a:defRPr lang="en-US" sz="2000" b="0" i="0" kern="1200" dirty="0">
          <a:solidFill>
            <a:srgbClr val="4A6D9D"/>
          </a:solidFill>
          <a:latin typeface="Arial" panose="020B0604020202020204" pitchFamily="34" charset="0"/>
          <a:ea typeface="+mn-ea"/>
          <a:cs typeface="Arial" panose="020B0604020202020204" pitchFamily="34" charset="0"/>
        </a:defRPr>
      </a:lvl3pPr>
      <a:lvl4pPr marL="1600200" indent="-320040" algn="l" defTabSz="914400" rtl="0" eaLnBrk="1" latinLnBrk="0" hangingPunct="1">
        <a:lnSpc>
          <a:spcPct val="100000"/>
        </a:lnSpc>
        <a:spcBef>
          <a:spcPts val="200"/>
        </a:spcBef>
        <a:buFont typeface="Arial"/>
        <a:buChar char="•"/>
        <a:defRPr lang="en-US" sz="1800" b="0" i="0" kern="1200" dirty="0">
          <a:solidFill>
            <a:srgbClr val="4A6D9D"/>
          </a:solidFill>
          <a:latin typeface="Arial" panose="020B0604020202020204" pitchFamily="34" charset="0"/>
          <a:ea typeface="+mn-ea"/>
          <a:cs typeface="Arial" panose="020B0604020202020204" pitchFamily="34" charset="0"/>
        </a:defRPr>
      </a:lvl4pPr>
      <a:lvl5pPr marL="2057400" indent="-320040" algn="l" defTabSz="914400" rtl="0" eaLnBrk="1" latinLnBrk="0" hangingPunct="1">
        <a:lnSpc>
          <a:spcPct val="100000"/>
        </a:lnSpc>
        <a:spcBef>
          <a:spcPts val="200"/>
        </a:spcBef>
        <a:buFont typeface="Arial"/>
        <a:buChar char="•"/>
        <a:defRPr lang="en-US" sz="1800" b="0" i="0" kern="1200" dirty="0">
          <a:solidFill>
            <a:srgbClr val="4A6D9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036A4C-833E-4B7D-B5A3-8C935E45116C}"/>
              </a:ext>
            </a:extLst>
          </p:cNvPr>
          <p:cNvSpPr>
            <a:spLocks noGrp="1"/>
          </p:cNvSpPr>
          <p:nvPr>
            <p:ph type="title"/>
          </p:nvPr>
        </p:nvSpPr>
        <p:spPr/>
        <p:txBody>
          <a:bodyPr/>
          <a:lstStyle/>
          <a:p>
            <a:r>
              <a:rPr lang="en-US" dirty="0"/>
              <a:t>Sorting Based on 4N and 8N Ploidy</a:t>
            </a:r>
          </a:p>
        </p:txBody>
      </p:sp>
      <p:sp>
        <p:nvSpPr>
          <p:cNvPr id="5" name="Slide Number Placeholder 4">
            <a:extLst>
              <a:ext uri="{FF2B5EF4-FFF2-40B4-BE49-F238E27FC236}">
                <a16:creationId xmlns:a16="http://schemas.microsoft.com/office/drawing/2014/main" id="{852D40FA-3686-4773-B8EE-78BBBE464D19}"/>
              </a:ext>
            </a:extLst>
          </p:cNvPr>
          <p:cNvSpPr>
            <a:spLocks noGrp="1"/>
          </p:cNvSpPr>
          <p:nvPr>
            <p:ph type="sldNum" sz="quarter" idx="4"/>
          </p:nvPr>
        </p:nvSpPr>
        <p:spPr/>
        <p:txBody>
          <a:bodyPr/>
          <a:lstStyle/>
          <a:p>
            <a:fld id="{D430E5AD-77DB-934A-954E-B5BAFAC106AC}" type="slidenum">
              <a:rPr lang="en-US" smtClean="0"/>
              <a:pPr/>
              <a:t>1</a:t>
            </a:fld>
            <a:endParaRPr lang="en-US" dirty="0"/>
          </a:p>
        </p:txBody>
      </p:sp>
      <p:pic>
        <p:nvPicPr>
          <p:cNvPr id="2054" name="image8.jpg" descr="A screenshot of a cell phone&#10;&#10;Description automatically generated">
            <a:extLst>
              <a:ext uri="{FF2B5EF4-FFF2-40B4-BE49-F238E27FC236}">
                <a16:creationId xmlns:a16="http://schemas.microsoft.com/office/drawing/2014/main" id="{FA7F43B3-B193-499A-AF09-142EBEC9F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64" t="6268" r="72791" b="22794"/>
          <a:stretch>
            <a:fillRect/>
          </a:stretch>
        </p:blipFill>
        <p:spPr bwMode="auto">
          <a:xfrm>
            <a:off x="1777848" y="1415677"/>
            <a:ext cx="3694265" cy="3684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screenshot of a cell phone&#10;&#10;Description automatically generated">
            <a:extLst>
              <a:ext uri="{FF2B5EF4-FFF2-40B4-BE49-F238E27FC236}">
                <a16:creationId xmlns:a16="http://schemas.microsoft.com/office/drawing/2014/main" id="{EE32D485-7CD6-413E-9F49-D472F4FB7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413" t="8507" r="38310" b="21606"/>
          <a:stretch>
            <a:fillRect/>
          </a:stretch>
        </p:blipFill>
        <p:spPr bwMode="auto">
          <a:xfrm>
            <a:off x="5971530" y="1412817"/>
            <a:ext cx="3852815" cy="36657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16C67207-965F-4F68-88E7-16195BB579C7}"/>
              </a:ext>
            </a:extLst>
          </p:cNvPr>
          <p:cNvCxnSpPr>
            <a:cxnSpLocks/>
          </p:cNvCxnSpPr>
          <p:nvPr/>
        </p:nvCxnSpPr>
        <p:spPr>
          <a:xfrm>
            <a:off x="5643103" y="2909927"/>
            <a:ext cx="3238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8">
            <a:extLst>
              <a:ext uri="{FF2B5EF4-FFF2-40B4-BE49-F238E27FC236}">
                <a16:creationId xmlns:a16="http://schemas.microsoft.com/office/drawing/2014/main" id="{22ED7B32-2430-4ED3-BAD4-942120361E9F}"/>
              </a:ext>
            </a:extLst>
          </p:cNvPr>
          <p:cNvSpPr>
            <a:spLocks noChangeArrowheads="1"/>
          </p:cNvSpPr>
          <p:nvPr/>
        </p:nvSpPr>
        <p:spPr bwMode="auto">
          <a:xfrm>
            <a:off x="2700338" y="21321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72CE"/>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5CC43E18-609A-40D4-93EE-3854B6D29A73}"/>
              </a:ext>
            </a:extLst>
          </p:cNvPr>
          <p:cNvSpPr>
            <a:spLocks noChangeArrowheads="1"/>
          </p:cNvSpPr>
          <p:nvPr/>
        </p:nvSpPr>
        <p:spPr bwMode="auto">
          <a:xfrm>
            <a:off x="2700338" y="2589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2">
            <a:extLst>
              <a:ext uri="{FF2B5EF4-FFF2-40B4-BE49-F238E27FC236}">
                <a16:creationId xmlns:a16="http://schemas.microsoft.com/office/drawing/2014/main" id="{49CA10B9-D642-4D1D-AD96-5E7F72AC5395}"/>
              </a:ext>
            </a:extLst>
          </p:cNvPr>
          <p:cNvSpPr>
            <a:spLocks noChangeArrowheads="1"/>
          </p:cNvSpPr>
          <p:nvPr/>
        </p:nvSpPr>
        <p:spPr bwMode="auto">
          <a:xfrm>
            <a:off x="2700338" y="2589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6">
            <a:extLst>
              <a:ext uri="{FF2B5EF4-FFF2-40B4-BE49-F238E27FC236}">
                <a16:creationId xmlns:a16="http://schemas.microsoft.com/office/drawing/2014/main" id="{2909F823-0542-44A3-8E31-E7440F98494F}"/>
              </a:ext>
            </a:extLst>
          </p:cNvPr>
          <p:cNvSpPr>
            <a:spLocks noChangeArrowheads="1"/>
          </p:cNvSpPr>
          <p:nvPr/>
        </p:nvSpPr>
        <p:spPr bwMode="auto">
          <a:xfrm>
            <a:off x="2700338" y="2589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76EC9859-46F5-4D2F-BD72-EA16A9BAE77E}"/>
              </a:ext>
            </a:extLst>
          </p:cNvPr>
          <p:cNvSpPr txBox="1"/>
          <p:nvPr/>
        </p:nvSpPr>
        <p:spPr>
          <a:xfrm>
            <a:off x="7625919" y="4689004"/>
            <a:ext cx="1580882" cy="261610"/>
          </a:xfrm>
          <a:prstGeom prst="rect">
            <a:avLst/>
          </a:prstGeom>
          <a:solidFill>
            <a:schemeClr val="bg1"/>
          </a:solidFill>
        </p:spPr>
        <p:txBody>
          <a:bodyPr wrap="none" rtlCol="0">
            <a:spAutoFit/>
          </a:bodyPr>
          <a:lstStyle/>
          <a:p>
            <a:r>
              <a:rPr lang="en-US" sz="1100" dirty="0" err="1">
                <a:latin typeface="Calibri" panose="020F0502020204030204" pitchFamily="34" charset="0"/>
                <a:cs typeface="Calibri" panose="020F0502020204030204" pitchFamily="34" charset="0"/>
              </a:rPr>
              <a:t>Vybrant</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DyeCycle</a:t>
            </a:r>
            <a:r>
              <a:rPr lang="en-US" sz="1100" dirty="0">
                <a:latin typeface="Calibri" panose="020F0502020204030204" pitchFamily="34" charset="0"/>
                <a:cs typeface="Calibri" panose="020F0502020204030204" pitchFamily="34" charset="0"/>
              </a:rPr>
              <a:t> Green</a:t>
            </a:r>
          </a:p>
        </p:txBody>
      </p:sp>
      <p:sp>
        <p:nvSpPr>
          <p:cNvPr id="2" name="Rectangle 301">
            <a:extLst>
              <a:ext uri="{FF2B5EF4-FFF2-40B4-BE49-F238E27FC236}">
                <a16:creationId xmlns:a16="http://schemas.microsoft.com/office/drawing/2014/main" id="{EB12786E-BB15-48E2-8D2B-FC253616C856}"/>
              </a:ext>
            </a:extLst>
          </p:cNvPr>
          <p:cNvSpPr>
            <a:spLocks noChangeArrowheads="1"/>
          </p:cNvSpPr>
          <p:nvPr/>
        </p:nvSpPr>
        <p:spPr bwMode="auto">
          <a:xfrm>
            <a:off x="1647584" y="1412817"/>
            <a:ext cx="438668" cy="266700"/>
          </a:xfrm>
          <a:prstGeom prst="rect">
            <a:avLst/>
          </a:prstGeom>
          <a:solidFill>
            <a:srgbClr val="FFFFFF"/>
          </a:solidFill>
          <a:ln w="9525">
            <a:solidFill>
              <a:srgbClr val="FFFFFF"/>
            </a:solidFill>
            <a:round/>
            <a:headEnd type="none" w="sm" len="sm"/>
            <a:tailEnd type="none" w="sm" len="sm"/>
          </a:ln>
        </p:spPr>
        <p:txBody>
          <a:bodyPr vert="horz" wrap="square" lIns="91425" tIns="45698" rIns="91425" bIns="4569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A.</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4" name="Rectangle 308">
            <a:extLst>
              <a:ext uri="{FF2B5EF4-FFF2-40B4-BE49-F238E27FC236}">
                <a16:creationId xmlns:a16="http://schemas.microsoft.com/office/drawing/2014/main" id="{E0E3950C-578C-40A8-811B-3F3CA4DE1700}"/>
              </a:ext>
            </a:extLst>
          </p:cNvPr>
          <p:cNvSpPr>
            <a:spLocks noChangeArrowheads="1"/>
          </p:cNvSpPr>
          <p:nvPr/>
        </p:nvSpPr>
        <p:spPr bwMode="auto">
          <a:xfrm>
            <a:off x="5966953" y="1415677"/>
            <a:ext cx="469358" cy="457200"/>
          </a:xfrm>
          <a:prstGeom prst="rect">
            <a:avLst/>
          </a:prstGeom>
          <a:solidFill>
            <a:srgbClr val="FFFFFF"/>
          </a:solidFill>
          <a:ln w="9525">
            <a:solidFill>
              <a:srgbClr val="FFFFFF"/>
            </a:solidFill>
            <a:round/>
            <a:headEnd type="none" w="sm" len="sm"/>
            <a:tailEnd type="none" w="sm" len="sm"/>
          </a:ln>
        </p:spPr>
        <p:txBody>
          <a:bodyPr vert="horz" wrap="square" lIns="91425" tIns="45698" rIns="91425" bIns="4569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ea typeface="Arial" panose="020B0604020202020204" pitchFamily="34" charset="0"/>
              </a:rPr>
              <a:t>B.</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96F9E2FA-34E4-43B9-A043-37A55AFFAADF}"/>
              </a:ext>
            </a:extLst>
          </p:cNvPr>
          <p:cNvSpPr/>
          <p:nvPr/>
        </p:nvSpPr>
        <p:spPr>
          <a:xfrm>
            <a:off x="6844683" y="1544715"/>
            <a:ext cx="381740" cy="390617"/>
          </a:xfrm>
          <a:prstGeom prst="rect">
            <a:avLst/>
          </a:prstGeom>
          <a:noFill/>
          <a:ln w="38100">
            <a:solidFill>
              <a:srgbClr val="286AA6"/>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783F00F-39A6-48BE-9696-17D1BBF1CB28}"/>
              </a:ext>
            </a:extLst>
          </p:cNvPr>
          <p:cNvSpPr/>
          <p:nvPr/>
        </p:nvSpPr>
        <p:spPr>
          <a:xfrm>
            <a:off x="7047572" y="2604960"/>
            <a:ext cx="381740" cy="390617"/>
          </a:xfrm>
          <a:prstGeom prst="rect">
            <a:avLst/>
          </a:prstGeom>
          <a:noFill/>
          <a:ln w="38100">
            <a:solidFill>
              <a:srgbClr val="02954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11723D-03C4-428F-878E-46773AE2D8D3}"/>
              </a:ext>
            </a:extLst>
          </p:cNvPr>
          <p:cNvSpPr/>
          <p:nvPr/>
        </p:nvSpPr>
        <p:spPr>
          <a:xfrm>
            <a:off x="1777848" y="5078543"/>
            <a:ext cx="8046497" cy="457200"/>
          </a:xfrm>
          <a:prstGeom prst="rect">
            <a:avLst/>
          </a:prstGeom>
          <a:solidFill>
            <a:srgbClr val="FFFFFF"/>
          </a:solid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algn="just">
              <a:spcBef>
                <a:spcPts val="0"/>
              </a:spcBef>
              <a:spcAft>
                <a:spcPts val="0"/>
              </a:spcAft>
            </a:pPr>
            <a:r>
              <a:rPr lang="en-US" sz="900" b="1" dirty="0">
                <a:solidFill>
                  <a:srgbClr val="000000"/>
                </a:solidFill>
                <a:effectLst/>
                <a:latin typeface="Arial" panose="020B0604020202020204" pitchFamily="34" charset="0"/>
                <a:ea typeface="Arial" panose="020B0604020202020204" pitchFamily="34" charset="0"/>
              </a:rPr>
              <a:t>Figure 1. Sorting hepatocytes based on ploidy.</a:t>
            </a:r>
            <a:r>
              <a:rPr lang="en-US" sz="900" dirty="0">
                <a:solidFill>
                  <a:srgbClr val="000000"/>
                </a:solidFill>
                <a:effectLst/>
                <a:latin typeface="Arial" panose="020B0604020202020204" pitchFamily="34" charset="0"/>
                <a:ea typeface="Arial" panose="020B0604020202020204" pitchFamily="34" charset="0"/>
              </a:rPr>
              <a:t> </a:t>
            </a:r>
            <a:r>
              <a:rPr lang="en-US" sz="900" b="1" dirty="0">
                <a:solidFill>
                  <a:srgbClr val="000000"/>
                </a:solidFill>
                <a:effectLst/>
                <a:latin typeface="Arial" panose="020B0604020202020204" pitchFamily="34" charset="0"/>
                <a:ea typeface="Arial" panose="020B0604020202020204" pitchFamily="34" charset="0"/>
              </a:rPr>
              <a:t>(A)</a:t>
            </a:r>
            <a:r>
              <a:rPr lang="en-US" sz="900" dirty="0">
                <a:solidFill>
                  <a:srgbClr val="000000"/>
                </a:solidFill>
                <a:effectLst/>
                <a:latin typeface="Arial" panose="020B0604020202020204" pitchFamily="34" charset="0"/>
                <a:ea typeface="Arial" panose="020B0604020202020204" pitchFamily="34" charset="0"/>
              </a:rPr>
              <a:t> NPCs were excluded from hepatocyte gating based on their lower FSC and BSC. </a:t>
            </a:r>
            <a:r>
              <a:rPr lang="en-US" sz="900" b="1" dirty="0">
                <a:solidFill>
                  <a:srgbClr val="000000"/>
                </a:solidFill>
                <a:effectLst/>
                <a:latin typeface="Arial" panose="020B0604020202020204" pitchFamily="34" charset="0"/>
                <a:ea typeface="Arial" panose="020B0604020202020204" pitchFamily="34" charset="0"/>
              </a:rPr>
              <a:t>(B)</a:t>
            </a:r>
            <a:r>
              <a:rPr lang="en-US" sz="900" dirty="0">
                <a:solidFill>
                  <a:srgbClr val="000000"/>
                </a:solidFill>
                <a:effectLst/>
                <a:latin typeface="Arial" panose="020B0604020202020204" pitchFamily="34" charset="0"/>
                <a:ea typeface="Arial" panose="020B0604020202020204" pitchFamily="34" charset="0"/>
              </a:rPr>
              <a:t> Each </a:t>
            </a:r>
            <a:r>
              <a:rPr lang="en-US" sz="900" dirty="0" err="1">
                <a:solidFill>
                  <a:srgbClr val="000000"/>
                </a:solidFill>
                <a:effectLst/>
                <a:latin typeface="Arial" panose="020B0604020202020204" pitchFamily="34" charset="0"/>
                <a:ea typeface="Arial" panose="020B0604020202020204" pitchFamily="34" charset="0"/>
              </a:rPr>
              <a:t>Vybrant</a:t>
            </a:r>
            <a:r>
              <a:rPr lang="en-US" sz="900" dirty="0">
                <a:solidFill>
                  <a:srgbClr val="000000"/>
                </a:solidFill>
                <a:effectLst/>
                <a:latin typeface="Arial" panose="020B0604020202020204" pitchFamily="34" charset="0"/>
                <a:ea typeface="Arial" panose="020B0604020202020204" pitchFamily="34" charset="0"/>
              </a:rPr>
              <a:t> </a:t>
            </a:r>
            <a:r>
              <a:rPr lang="en-US" sz="900" dirty="0" err="1">
                <a:solidFill>
                  <a:srgbClr val="000000"/>
                </a:solidFill>
                <a:effectLst/>
                <a:latin typeface="Arial" panose="020B0604020202020204" pitchFamily="34" charset="0"/>
                <a:ea typeface="Arial" panose="020B0604020202020204" pitchFamily="34" charset="0"/>
              </a:rPr>
              <a:t>DyeCycle</a:t>
            </a:r>
            <a:r>
              <a:rPr lang="en-US" sz="900" dirty="0">
                <a:solidFill>
                  <a:srgbClr val="000000"/>
                </a:solidFill>
                <a:effectLst/>
                <a:latin typeface="Arial" panose="020B0604020202020204" pitchFamily="34" charset="0"/>
                <a:ea typeface="Arial" panose="020B0604020202020204" pitchFamily="34" charset="0"/>
              </a:rPr>
              <a:t> Green peak indicates a population with a different ploidy based on DNA content. The 4N and 8N peaks were sorted to evaluate any difference in outgrowth and organoid formation.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349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88A2-BCDB-439C-A7DF-91FED3949ACF}"/>
              </a:ext>
            </a:extLst>
          </p:cNvPr>
          <p:cNvSpPr>
            <a:spLocks noGrp="1"/>
          </p:cNvSpPr>
          <p:nvPr>
            <p:ph type="title"/>
          </p:nvPr>
        </p:nvSpPr>
        <p:spPr/>
        <p:txBody>
          <a:bodyPr/>
          <a:lstStyle/>
          <a:p>
            <a:r>
              <a:rPr lang="en-US" dirty="0"/>
              <a:t>Hepatocyte Nuclei Measurements Indicate Accurate WOLF Sorting</a:t>
            </a:r>
          </a:p>
        </p:txBody>
      </p:sp>
      <p:sp>
        <p:nvSpPr>
          <p:cNvPr id="3" name="Slide Number Placeholder 2">
            <a:extLst>
              <a:ext uri="{FF2B5EF4-FFF2-40B4-BE49-F238E27FC236}">
                <a16:creationId xmlns:a16="http://schemas.microsoft.com/office/drawing/2014/main" id="{6DB092B4-1036-4799-9905-D91349498C5D}"/>
              </a:ext>
            </a:extLst>
          </p:cNvPr>
          <p:cNvSpPr>
            <a:spLocks noGrp="1"/>
          </p:cNvSpPr>
          <p:nvPr>
            <p:ph type="sldNum" sz="quarter" idx="4"/>
          </p:nvPr>
        </p:nvSpPr>
        <p:spPr/>
        <p:txBody>
          <a:bodyPr/>
          <a:lstStyle/>
          <a:p>
            <a:fld id="{D430E5AD-77DB-934A-954E-B5BAFAC106AC}" type="slidenum">
              <a:rPr lang="en-US" smtClean="0"/>
              <a:pPr/>
              <a:t>2</a:t>
            </a:fld>
            <a:endParaRPr lang="en-US" dirty="0"/>
          </a:p>
        </p:txBody>
      </p:sp>
      <p:pic>
        <p:nvPicPr>
          <p:cNvPr id="6" name="Picture 5">
            <a:extLst>
              <a:ext uri="{FF2B5EF4-FFF2-40B4-BE49-F238E27FC236}">
                <a16:creationId xmlns:a16="http://schemas.microsoft.com/office/drawing/2014/main" id="{F5CFA793-7DDE-412B-AE72-E225AEB518E3}"/>
              </a:ext>
            </a:extLst>
          </p:cNvPr>
          <p:cNvPicPr>
            <a:picLocks noChangeAspect="1"/>
          </p:cNvPicPr>
          <p:nvPr/>
        </p:nvPicPr>
        <p:blipFill>
          <a:blip r:embed="rId2"/>
          <a:srcRect/>
          <a:stretch/>
        </p:blipFill>
        <p:spPr>
          <a:xfrm>
            <a:off x="3638662" y="1068488"/>
            <a:ext cx="4480855" cy="1507690"/>
          </a:xfrm>
          <a:prstGeom prst="rect">
            <a:avLst/>
          </a:prstGeom>
        </p:spPr>
      </p:pic>
      <p:pic>
        <p:nvPicPr>
          <p:cNvPr id="7" name="Picture 6">
            <a:extLst>
              <a:ext uri="{FF2B5EF4-FFF2-40B4-BE49-F238E27FC236}">
                <a16:creationId xmlns:a16="http://schemas.microsoft.com/office/drawing/2014/main" id="{68F6FD8F-70EB-4649-9396-5C03492F7D4D}"/>
              </a:ext>
            </a:extLst>
          </p:cNvPr>
          <p:cNvPicPr>
            <a:picLocks noChangeAspect="1"/>
          </p:cNvPicPr>
          <p:nvPr/>
        </p:nvPicPr>
        <p:blipFill>
          <a:blip r:embed="rId3"/>
          <a:srcRect/>
          <a:stretch/>
        </p:blipFill>
        <p:spPr>
          <a:xfrm>
            <a:off x="3629021" y="2879523"/>
            <a:ext cx="4497380" cy="3375866"/>
          </a:xfrm>
          <a:prstGeom prst="rect">
            <a:avLst/>
          </a:prstGeom>
        </p:spPr>
      </p:pic>
      <p:grpSp>
        <p:nvGrpSpPr>
          <p:cNvPr id="12" name="Group 11">
            <a:extLst>
              <a:ext uri="{FF2B5EF4-FFF2-40B4-BE49-F238E27FC236}">
                <a16:creationId xmlns:a16="http://schemas.microsoft.com/office/drawing/2014/main" id="{15AF4938-A196-4DF8-9726-D366E48A7706}"/>
              </a:ext>
            </a:extLst>
          </p:cNvPr>
          <p:cNvGrpSpPr/>
          <p:nvPr/>
        </p:nvGrpSpPr>
        <p:grpSpPr>
          <a:xfrm>
            <a:off x="861150" y="1068488"/>
            <a:ext cx="2375692" cy="2624530"/>
            <a:chOff x="366996" y="2283886"/>
            <a:chExt cx="2580390" cy="2850669"/>
          </a:xfrm>
        </p:grpSpPr>
        <p:pic>
          <p:nvPicPr>
            <p:cNvPr id="9" name="image29.png">
              <a:extLst>
                <a:ext uri="{FF2B5EF4-FFF2-40B4-BE49-F238E27FC236}">
                  <a16:creationId xmlns:a16="http://schemas.microsoft.com/office/drawing/2014/main" id="{6C0BEE37-F735-4E9F-9B21-EA0167CF713A}"/>
                </a:ext>
              </a:extLst>
            </p:cNvPr>
            <p:cNvPicPr/>
            <p:nvPr/>
          </p:nvPicPr>
          <p:blipFill rotWithShape="1">
            <a:blip r:embed="rId4" cstate="print">
              <a:extLst>
                <a:ext uri="{28A0092B-C50C-407E-A947-70E740481C1C}">
                  <a14:useLocalDpi xmlns:a14="http://schemas.microsoft.com/office/drawing/2010/main" val="0"/>
                </a:ext>
              </a:extLst>
            </a:blip>
            <a:srcRect l="21429" t="27323" r="45067" b="11472"/>
            <a:stretch/>
          </p:blipFill>
          <p:spPr>
            <a:xfrm>
              <a:off x="366996" y="2283886"/>
              <a:ext cx="2580388" cy="2850669"/>
            </a:xfrm>
            <a:prstGeom prst="rect">
              <a:avLst/>
            </a:prstGeom>
            <a:ln/>
          </p:spPr>
        </p:pic>
        <p:sp>
          <p:nvSpPr>
            <p:cNvPr id="11" name="TextBox 10">
              <a:extLst>
                <a:ext uri="{FF2B5EF4-FFF2-40B4-BE49-F238E27FC236}">
                  <a16:creationId xmlns:a16="http://schemas.microsoft.com/office/drawing/2014/main" id="{24171D1D-3A5F-4094-B1E5-BF801B4A774F}"/>
                </a:ext>
              </a:extLst>
            </p:cNvPr>
            <p:cNvSpPr txBox="1"/>
            <p:nvPr/>
          </p:nvSpPr>
          <p:spPr>
            <a:xfrm>
              <a:off x="368551" y="2292799"/>
              <a:ext cx="2578835" cy="234007"/>
            </a:xfrm>
            <a:prstGeom prst="rect">
              <a:avLst/>
            </a:prstGeom>
            <a:solidFill>
              <a:schemeClr val="bg1">
                <a:lumMod val="85000"/>
              </a:schemeClr>
            </a:solidFill>
          </p:spPr>
          <p:txBody>
            <a:bodyPr wrap="square" rtlCol="0">
              <a:spAutoFit/>
            </a:bodyPr>
            <a:lstStyle/>
            <a:p>
              <a:pPr algn="ctr"/>
              <a:r>
                <a:rPr lang="en-US" sz="800" dirty="0"/>
                <a:t>4N - </a:t>
              </a:r>
              <a:r>
                <a:rPr lang="en-US" sz="800" dirty="0">
                  <a:solidFill>
                    <a:srgbClr val="276AA4"/>
                  </a:solidFill>
                </a:rPr>
                <a:t>DAPI </a:t>
              </a:r>
              <a:r>
                <a:rPr lang="en-US" sz="800" dirty="0" err="1">
                  <a:solidFill>
                    <a:srgbClr val="00B050"/>
                  </a:solidFill>
                </a:rPr>
                <a:t>Vybrant</a:t>
              </a:r>
              <a:r>
                <a:rPr lang="en-US" sz="800" dirty="0">
                  <a:solidFill>
                    <a:srgbClr val="00B050"/>
                  </a:solidFill>
                </a:rPr>
                <a:t> </a:t>
              </a:r>
              <a:r>
                <a:rPr lang="en-US" sz="800" dirty="0" err="1">
                  <a:solidFill>
                    <a:srgbClr val="00B050"/>
                  </a:solidFill>
                </a:rPr>
                <a:t>DyeCycle</a:t>
              </a:r>
              <a:r>
                <a:rPr lang="en-US" sz="800" dirty="0">
                  <a:solidFill>
                    <a:srgbClr val="00B050"/>
                  </a:solidFill>
                </a:rPr>
                <a:t> Green </a:t>
              </a:r>
              <a:r>
                <a:rPr lang="en-US" sz="800" dirty="0">
                  <a:solidFill>
                    <a:schemeClr val="bg1"/>
                  </a:solidFill>
                </a:rPr>
                <a:t>Membrane</a:t>
              </a:r>
            </a:p>
          </p:txBody>
        </p:sp>
      </p:grpSp>
      <p:grpSp>
        <p:nvGrpSpPr>
          <p:cNvPr id="14" name="Group 13">
            <a:extLst>
              <a:ext uri="{FF2B5EF4-FFF2-40B4-BE49-F238E27FC236}">
                <a16:creationId xmlns:a16="http://schemas.microsoft.com/office/drawing/2014/main" id="{87DA027B-A90B-40EF-9552-5558822A6B7E}"/>
              </a:ext>
            </a:extLst>
          </p:cNvPr>
          <p:cNvGrpSpPr/>
          <p:nvPr/>
        </p:nvGrpSpPr>
        <p:grpSpPr>
          <a:xfrm>
            <a:off x="861148" y="3693018"/>
            <a:ext cx="2374262" cy="2562372"/>
            <a:chOff x="3097879" y="1413812"/>
            <a:chExt cx="2578837" cy="2783155"/>
          </a:xfrm>
        </p:grpSpPr>
        <p:pic>
          <p:nvPicPr>
            <p:cNvPr id="4" name="image29.png">
              <a:extLst>
                <a:ext uri="{FF2B5EF4-FFF2-40B4-BE49-F238E27FC236}">
                  <a16:creationId xmlns:a16="http://schemas.microsoft.com/office/drawing/2014/main" id="{89F8B58F-8875-4B04-892D-5AE5E6519391}"/>
                </a:ext>
              </a:extLst>
            </p:cNvPr>
            <p:cNvPicPr/>
            <p:nvPr/>
          </p:nvPicPr>
          <p:blipFill rotWithShape="1">
            <a:blip r:embed="rId4" cstate="print">
              <a:extLst>
                <a:ext uri="{28A0092B-C50C-407E-A947-70E740481C1C}">
                  <a14:useLocalDpi xmlns:a14="http://schemas.microsoft.com/office/drawing/2010/main" val="0"/>
                </a:ext>
              </a:extLst>
            </a:blip>
            <a:srcRect l="59666" t="27925" r="6850" b="12319"/>
            <a:stretch/>
          </p:blipFill>
          <p:spPr>
            <a:xfrm>
              <a:off x="3097879" y="1413812"/>
              <a:ext cx="2578835" cy="2783155"/>
            </a:xfrm>
            <a:prstGeom prst="rect">
              <a:avLst/>
            </a:prstGeom>
            <a:ln/>
          </p:spPr>
        </p:pic>
        <p:sp>
          <p:nvSpPr>
            <p:cNvPr id="13" name="TextBox 12">
              <a:extLst>
                <a:ext uri="{FF2B5EF4-FFF2-40B4-BE49-F238E27FC236}">
                  <a16:creationId xmlns:a16="http://schemas.microsoft.com/office/drawing/2014/main" id="{C40049AA-E6AC-4DC9-A657-6B2A82852FA7}"/>
                </a:ext>
              </a:extLst>
            </p:cNvPr>
            <p:cNvSpPr txBox="1"/>
            <p:nvPr/>
          </p:nvSpPr>
          <p:spPr>
            <a:xfrm>
              <a:off x="3097881" y="1413812"/>
              <a:ext cx="2578835" cy="234007"/>
            </a:xfrm>
            <a:prstGeom prst="rect">
              <a:avLst/>
            </a:prstGeom>
            <a:solidFill>
              <a:schemeClr val="bg1">
                <a:lumMod val="85000"/>
              </a:schemeClr>
            </a:solidFill>
          </p:spPr>
          <p:txBody>
            <a:bodyPr wrap="square" rtlCol="0">
              <a:spAutoFit/>
            </a:bodyPr>
            <a:lstStyle/>
            <a:p>
              <a:pPr algn="ctr"/>
              <a:r>
                <a:rPr lang="en-US" sz="800" dirty="0"/>
                <a:t>8N - </a:t>
              </a:r>
              <a:r>
                <a:rPr lang="en-US" sz="800" dirty="0">
                  <a:solidFill>
                    <a:srgbClr val="276AA4"/>
                  </a:solidFill>
                </a:rPr>
                <a:t>DAPI </a:t>
              </a:r>
              <a:r>
                <a:rPr lang="en-US" sz="800" dirty="0" err="1">
                  <a:solidFill>
                    <a:srgbClr val="00B050"/>
                  </a:solidFill>
                </a:rPr>
                <a:t>Vybrant</a:t>
              </a:r>
              <a:r>
                <a:rPr lang="en-US" sz="800" dirty="0">
                  <a:solidFill>
                    <a:srgbClr val="00B050"/>
                  </a:solidFill>
                </a:rPr>
                <a:t> </a:t>
              </a:r>
              <a:r>
                <a:rPr lang="en-US" sz="800" dirty="0" err="1">
                  <a:solidFill>
                    <a:srgbClr val="00B050"/>
                  </a:solidFill>
                </a:rPr>
                <a:t>DyeCycle</a:t>
              </a:r>
              <a:r>
                <a:rPr lang="en-US" sz="800" dirty="0">
                  <a:solidFill>
                    <a:srgbClr val="00B050"/>
                  </a:solidFill>
                </a:rPr>
                <a:t> Green </a:t>
              </a:r>
              <a:r>
                <a:rPr lang="en-US" sz="800" dirty="0">
                  <a:solidFill>
                    <a:schemeClr val="bg1"/>
                  </a:solidFill>
                </a:rPr>
                <a:t>Membrane</a:t>
              </a:r>
            </a:p>
          </p:txBody>
        </p:sp>
      </p:grpSp>
      <p:sp>
        <p:nvSpPr>
          <p:cNvPr id="15" name="Rectangle 301">
            <a:extLst>
              <a:ext uri="{FF2B5EF4-FFF2-40B4-BE49-F238E27FC236}">
                <a16:creationId xmlns:a16="http://schemas.microsoft.com/office/drawing/2014/main" id="{33B3E4CD-EE17-4EFF-BE79-E8415D258420}"/>
              </a:ext>
            </a:extLst>
          </p:cNvPr>
          <p:cNvSpPr>
            <a:spLocks noChangeArrowheads="1"/>
          </p:cNvSpPr>
          <p:nvPr/>
        </p:nvSpPr>
        <p:spPr bwMode="auto">
          <a:xfrm>
            <a:off x="532789" y="998027"/>
            <a:ext cx="400252" cy="266700"/>
          </a:xfrm>
          <a:prstGeom prst="rect">
            <a:avLst/>
          </a:prstGeom>
          <a:noFill/>
          <a:ln w="9525">
            <a:noFill/>
            <a:round/>
            <a:headEnd type="none" w="sm" len="sm"/>
            <a:tailEnd type="none" w="sm" len="sm"/>
          </a:ln>
        </p:spPr>
        <p:txBody>
          <a:bodyPr vert="horz" wrap="square" lIns="91425" tIns="45698" rIns="91425" bIns="4569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A.</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6" name="Rectangle 301">
            <a:extLst>
              <a:ext uri="{FF2B5EF4-FFF2-40B4-BE49-F238E27FC236}">
                <a16:creationId xmlns:a16="http://schemas.microsoft.com/office/drawing/2014/main" id="{34CB803B-DB29-473B-9C32-A2CC0B982DFD}"/>
              </a:ext>
            </a:extLst>
          </p:cNvPr>
          <p:cNvSpPr>
            <a:spLocks noChangeArrowheads="1"/>
          </p:cNvSpPr>
          <p:nvPr/>
        </p:nvSpPr>
        <p:spPr bwMode="auto">
          <a:xfrm>
            <a:off x="3236842" y="998027"/>
            <a:ext cx="400252" cy="266700"/>
          </a:xfrm>
          <a:prstGeom prst="rect">
            <a:avLst/>
          </a:prstGeom>
          <a:noFill/>
          <a:ln w="9525">
            <a:noFill/>
            <a:round/>
            <a:headEnd type="none" w="sm" len="sm"/>
            <a:tailEnd type="none" w="sm" len="sm"/>
          </a:ln>
        </p:spPr>
        <p:txBody>
          <a:bodyPr vert="horz" wrap="square" lIns="91425" tIns="45698" rIns="91425" bIns="4569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Arial" panose="020B0604020202020204" pitchFamily="34" charset="0"/>
              </a:rPr>
              <a:t>B.</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7" name="Rectangle 301">
            <a:extLst>
              <a:ext uri="{FF2B5EF4-FFF2-40B4-BE49-F238E27FC236}">
                <a16:creationId xmlns:a16="http://schemas.microsoft.com/office/drawing/2014/main" id="{C817FCA0-F781-4570-9E72-37833E3384C4}"/>
              </a:ext>
            </a:extLst>
          </p:cNvPr>
          <p:cNvSpPr>
            <a:spLocks noChangeArrowheads="1"/>
          </p:cNvSpPr>
          <p:nvPr/>
        </p:nvSpPr>
        <p:spPr bwMode="auto">
          <a:xfrm>
            <a:off x="3236842" y="2793797"/>
            <a:ext cx="400252" cy="266700"/>
          </a:xfrm>
          <a:prstGeom prst="rect">
            <a:avLst/>
          </a:prstGeom>
          <a:noFill/>
          <a:ln w="9525">
            <a:noFill/>
            <a:round/>
            <a:headEnd type="none" w="sm" len="sm"/>
            <a:tailEnd type="none" w="sm" len="sm"/>
          </a:ln>
        </p:spPr>
        <p:txBody>
          <a:bodyPr vert="horz" wrap="square" lIns="91425" tIns="45698" rIns="91425" bIns="4569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rPr>
              <a:t>C.</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AD0ED0B9-0602-42BB-B965-5D2F9A2FD576}"/>
              </a:ext>
            </a:extLst>
          </p:cNvPr>
          <p:cNvSpPr/>
          <p:nvPr/>
        </p:nvSpPr>
        <p:spPr>
          <a:xfrm>
            <a:off x="8307421" y="987006"/>
            <a:ext cx="3632888" cy="3006154"/>
          </a:xfrm>
          <a:prstGeom prst="rect">
            <a:avLst/>
          </a:prstGeom>
          <a:solidFill>
            <a:srgbClr val="FFFFFF"/>
          </a:solid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algn="just"/>
            <a:r>
              <a:rPr lang="en-US" sz="1050" b="1" dirty="0">
                <a:solidFill>
                  <a:srgbClr val="000000"/>
                </a:solidFill>
                <a:effectLst/>
                <a:latin typeface="Arial" panose="020B0604020202020204" pitchFamily="34" charset="0"/>
                <a:ea typeface="Arial" panose="020B0604020202020204" pitchFamily="34" charset="0"/>
              </a:rPr>
              <a:t>Figure 2 </a:t>
            </a:r>
            <a:r>
              <a:rPr lang="en-US" sz="1050" b="1" dirty="0">
                <a:solidFill>
                  <a:srgbClr val="000000"/>
                </a:solidFill>
                <a:latin typeface="Arial" panose="020B0604020202020204" pitchFamily="34" charset="0"/>
                <a:ea typeface="Arial" panose="020B0604020202020204" pitchFamily="34" charset="0"/>
              </a:rPr>
              <a:t>Results: </a:t>
            </a:r>
          </a:p>
          <a:p>
            <a:pPr marL="228600" indent="-228600" algn="just">
              <a:buFont typeface="+mj-lt"/>
              <a:buAutoNum type="alphaUcPeriod"/>
            </a:pPr>
            <a:r>
              <a:rPr lang="en-US" sz="1050" dirty="0">
                <a:solidFill>
                  <a:srgbClr val="000000"/>
                </a:solidFill>
                <a:effectLst/>
                <a:latin typeface="Arial" panose="020B0604020202020204" pitchFamily="34" charset="0"/>
                <a:ea typeface="Arial" panose="020B0604020202020204" pitchFamily="34" charset="0"/>
              </a:rPr>
              <a:t>After a two-way sort for 4N and 8N nucleated cells, cells were stained with DAPI and imaged at 40x to determine nuclear diameter and area.</a:t>
            </a:r>
          </a:p>
          <a:p>
            <a:pPr marL="228600" indent="-228600" algn="just">
              <a:buFont typeface="+mj-lt"/>
              <a:buAutoNum type="alphaUcPeriod"/>
            </a:pPr>
            <a:r>
              <a:rPr lang="en-US" sz="1050" dirty="0">
                <a:solidFill>
                  <a:srgbClr val="000000"/>
                </a:solidFill>
                <a:effectLst/>
                <a:latin typeface="Arial" panose="020B0604020202020204" pitchFamily="34" charset="0"/>
                <a:ea typeface="Arial" panose="020B0604020202020204" pitchFamily="34" charset="0"/>
              </a:rPr>
              <a:t>Binucleated and mononucleated cell nuclei are different sizes so they were compared separately. </a:t>
            </a:r>
            <a:endParaRPr lang="en-US" sz="1050" b="1" dirty="0">
              <a:solidFill>
                <a:srgbClr val="000000"/>
              </a:solidFill>
              <a:latin typeface="Arial" panose="020B0604020202020204" pitchFamily="34" charset="0"/>
              <a:ea typeface="Arial" panose="020B0604020202020204" pitchFamily="34" charset="0"/>
            </a:endParaRPr>
          </a:p>
          <a:p>
            <a:pPr marL="228600" indent="-228600" algn="just">
              <a:buFont typeface="+mj-lt"/>
              <a:buAutoNum type="alphaUcPeriod"/>
            </a:pPr>
            <a:r>
              <a:rPr lang="en-US" sz="1050" dirty="0">
                <a:solidFill>
                  <a:srgbClr val="000000"/>
                </a:solidFill>
                <a:effectLst/>
                <a:latin typeface="Arial" panose="020B0604020202020204" pitchFamily="34" charset="0"/>
                <a:ea typeface="Arial" panose="020B0604020202020204" pitchFamily="34" charset="0"/>
              </a:rPr>
              <a:t>8N nuclei were generally two-fold larger than 4N, indicating a ploidy with twice as many chromosomes.</a:t>
            </a:r>
          </a:p>
          <a:p>
            <a:pPr algn="just"/>
            <a:endParaRPr lang="en-US" sz="1050" dirty="0">
              <a:solidFill>
                <a:srgbClr val="000000"/>
              </a:solidFill>
              <a:latin typeface="Arial" panose="020B0604020202020204" pitchFamily="34" charset="0"/>
              <a:ea typeface="Times New Roman" panose="02020603050405020304" pitchFamily="18" charset="0"/>
            </a:endParaRPr>
          </a:p>
          <a:p>
            <a:pPr algn="just"/>
            <a:r>
              <a:rPr lang="en-US" sz="1050" b="1" dirty="0">
                <a:solidFill>
                  <a:srgbClr val="000000"/>
                </a:solidFill>
                <a:latin typeface="Arial" panose="020B0604020202020204" pitchFamily="34" charset="0"/>
                <a:ea typeface="Times New Roman" panose="02020603050405020304" pitchFamily="18" charset="0"/>
              </a:rPr>
              <a:t>Conclusion: </a:t>
            </a:r>
          </a:p>
          <a:p>
            <a:pPr algn="just"/>
            <a:r>
              <a:rPr lang="en-US" sz="1050" dirty="0">
                <a:solidFill>
                  <a:srgbClr val="000000"/>
                </a:solidFill>
                <a:latin typeface="Arial" panose="020B0604020202020204" pitchFamily="34" charset="0"/>
                <a:ea typeface="Times New Roman" panose="02020603050405020304" pitchFamily="18" charset="0"/>
              </a:rPr>
              <a:t>Post-sort ploidy revealed that the 8N hepatocyte nuclear diameters and areas were generally two-folder larger than the 4N hepatocytes. This confirms that the WOLF properly sorted and separated 4N and 8N cells Though the lower fold-difference in binucleated average diameter suggests impure 8N-sorted cells, the two-fold difference in area suggests this may be due to manual measurement error instead of sorting impurity.</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074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A0E4-E476-4C19-84EB-ACFC433863FD}"/>
              </a:ext>
            </a:extLst>
          </p:cNvPr>
          <p:cNvSpPr>
            <a:spLocks noGrp="1"/>
          </p:cNvSpPr>
          <p:nvPr>
            <p:ph type="title"/>
          </p:nvPr>
        </p:nvSpPr>
        <p:spPr/>
        <p:txBody>
          <a:bodyPr/>
          <a:lstStyle/>
          <a:p>
            <a:r>
              <a:rPr lang="en-US" dirty="0"/>
              <a:t>WOLF Workflow Maintains Sterility</a:t>
            </a:r>
          </a:p>
        </p:txBody>
      </p:sp>
      <p:sp>
        <p:nvSpPr>
          <p:cNvPr id="3" name="Slide Number Placeholder 2">
            <a:extLst>
              <a:ext uri="{FF2B5EF4-FFF2-40B4-BE49-F238E27FC236}">
                <a16:creationId xmlns:a16="http://schemas.microsoft.com/office/drawing/2014/main" id="{15D70317-AC6E-48F7-9F22-851B9FADE1F2}"/>
              </a:ext>
            </a:extLst>
          </p:cNvPr>
          <p:cNvSpPr>
            <a:spLocks noGrp="1"/>
          </p:cNvSpPr>
          <p:nvPr>
            <p:ph type="sldNum" sz="quarter" idx="4"/>
          </p:nvPr>
        </p:nvSpPr>
        <p:spPr/>
        <p:txBody>
          <a:bodyPr/>
          <a:lstStyle/>
          <a:p>
            <a:fld id="{D430E5AD-77DB-934A-954E-B5BAFAC106AC}" type="slidenum">
              <a:rPr lang="en-US" smtClean="0"/>
              <a:pPr/>
              <a:t>3</a:t>
            </a:fld>
            <a:endParaRPr lang="en-US" dirty="0"/>
          </a:p>
        </p:txBody>
      </p:sp>
      <p:sp>
        <p:nvSpPr>
          <p:cNvPr id="12" name="Rectangle 19">
            <a:extLst>
              <a:ext uri="{FF2B5EF4-FFF2-40B4-BE49-F238E27FC236}">
                <a16:creationId xmlns:a16="http://schemas.microsoft.com/office/drawing/2014/main" id="{13BA6DBB-B44B-4EFA-B151-C9970E2C186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6">
            <a:extLst>
              <a:ext uri="{FF2B5EF4-FFF2-40B4-BE49-F238E27FC236}">
                <a16:creationId xmlns:a16="http://schemas.microsoft.com/office/drawing/2014/main" id="{8D438D62-CFCE-4C97-8D7D-DCF6285FAB54}"/>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a:extLst>
              <a:ext uri="{FF2B5EF4-FFF2-40B4-BE49-F238E27FC236}">
                <a16:creationId xmlns:a16="http://schemas.microsoft.com/office/drawing/2014/main" id="{032F561F-27AB-4AC3-B44B-11F7F2C4F90F}"/>
              </a:ext>
            </a:extLst>
          </p:cNvPr>
          <p:cNvSpPr/>
          <p:nvPr/>
        </p:nvSpPr>
        <p:spPr>
          <a:xfrm>
            <a:off x="1552844" y="4713298"/>
            <a:ext cx="9316244" cy="1123298"/>
          </a:xfrm>
          <a:prstGeom prst="rect">
            <a:avLst/>
          </a:prstGeom>
          <a:no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algn="just"/>
            <a:r>
              <a:rPr lang="en-US" sz="1050" b="1" dirty="0">
                <a:solidFill>
                  <a:srgbClr val="000000"/>
                </a:solidFill>
                <a:effectLst/>
                <a:latin typeface="Arial" panose="020B0604020202020204" pitchFamily="34" charset="0"/>
                <a:ea typeface="Arial" panose="020B0604020202020204" pitchFamily="34" charset="0"/>
              </a:rPr>
              <a:t>Figure 3 Results: </a:t>
            </a:r>
            <a:r>
              <a:rPr lang="en-US" sz="1050" dirty="0">
                <a:solidFill>
                  <a:srgbClr val="000000"/>
                </a:solidFill>
                <a:effectLst/>
                <a:latin typeface="Arial" panose="020B0604020202020204" pitchFamily="34" charset="0"/>
                <a:ea typeface="Arial" panose="020B0604020202020204" pitchFamily="34" charset="0"/>
              </a:rPr>
              <a:t>WOLF cells remained healthy and sterile </a:t>
            </a:r>
            <a:r>
              <a:rPr lang="en-US" sz="1050" b="1" dirty="0">
                <a:solidFill>
                  <a:srgbClr val="000000"/>
                </a:solidFill>
                <a:effectLst/>
                <a:latin typeface="Arial" panose="020B0604020202020204" pitchFamily="34" charset="0"/>
                <a:ea typeface="Arial" panose="020B0604020202020204" pitchFamily="34" charset="0"/>
              </a:rPr>
              <a:t>(Left)</a:t>
            </a:r>
            <a:r>
              <a:rPr lang="en-US" sz="1050" dirty="0">
                <a:solidFill>
                  <a:srgbClr val="000000"/>
                </a:solidFill>
                <a:effectLst/>
                <a:latin typeface="Arial" panose="020B0604020202020204" pitchFamily="34" charset="0"/>
                <a:ea typeface="Arial" panose="020B0604020202020204" pitchFamily="34" charset="0"/>
              </a:rPr>
              <a:t>, while those sorted by the BD </a:t>
            </a:r>
            <a:r>
              <a:rPr lang="en-US" sz="1050" dirty="0" err="1">
                <a:solidFill>
                  <a:srgbClr val="000000"/>
                </a:solidFill>
                <a:effectLst/>
                <a:latin typeface="Arial" panose="020B0604020202020204" pitchFamily="34" charset="0"/>
                <a:ea typeface="Arial" panose="020B0604020202020204" pitchFamily="34" charset="0"/>
              </a:rPr>
              <a:t>FACSAria</a:t>
            </a:r>
            <a:r>
              <a:rPr lang="en-US" sz="1050" dirty="0">
                <a:solidFill>
                  <a:srgbClr val="000000"/>
                </a:solidFill>
                <a:effectLst/>
                <a:latin typeface="Arial" panose="020B0604020202020204" pitchFamily="34" charset="0"/>
                <a:ea typeface="Arial" panose="020B0604020202020204" pitchFamily="34" charset="0"/>
              </a:rPr>
              <a:t> II developed a yeast infection at Passage 0 </a:t>
            </a:r>
            <a:r>
              <a:rPr lang="en-US" sz="1050" b="1" dirty="0">
                <a:solidFill>
                  <a:srgbClr val="000000"/>
                </a:solidFill>
                <a:effectLst/>
                <a:latin typeface="Arial" panose="020B0604020202020204" pitchFamily="34" charset="0"/>
                <a:ea typeface="Arial" panose="020B0604020202020204" pitchFamily="34" charset="0"/>
              </a:rPr>
              <a:t>(Right). </a:t>
            </a:r>
            <a:r>
              <a:rPr lang="en-US" sz="1050" dirty="0"/>
              <a:t>Since all other conditions were shared, contamination was most likely introduced by the BD sorter. </a:t>
            </a:r>
          </a:p>
          <a:p>
            <a:pPr algn="just"/>
            <a:endParaRPr lang="en-US" sz="1050" dirty="0"/>
          </a:p>
          <a:p>
            <a:pPr algn="just"/>
            <a:r>
              <a:rPr lang="en-US" sz="1050" b="1" dirty="0"/>
              <a:t>Conclusion: </a:t>
            </a:r>
            <a:r>
              <a:rPr lang="en-US" sz="1050" dirty="0"/>
              <a:t>The WOLF may have avoided contamination because it uses a disposable cartridge and tubing set, so its fluidics were new and sterile. Another possibility is that the contamination came from the open air during the sort, which could also be avoided with the WOLF - it fits into a biosafety cabinet with HEPA-filtered air. </a:t>
            </a:r>
            <a:endParaRPr lang="en-US" sz="16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B2D6A29A-B1FC-467A-9E65-C774506F0F6F}"/>
              </a:ext>
            </a:extLst>
          </p:cNvPr>
          <p:cNvPicPr>
            <a:picLocks noChangeAspect="1"/>
          </p:cNvPicPr>
          <p:nvPr/>
        </p:nvPicPr>
        <p:blipFill>
          <a:blip r:embed="rId2"/>
          <a:stretch>
            <a:fillRect/>
          </a:stretch>
        </p:blipFill>
        <p:spPr>
          <a:xfrm>
            <a:off x="1552844" y="1235798"/>
            <a:ext cx="4541969" cy="3417089"/>
          </a:xfrm>
          <a:prstGeom prst="rect">
            <a:avLst/>
          </a:prstGeom>
        </p:spPr>
      </p:pic>
      <p:pic>
        <p:nvPicPr>
          <p:cNvPr id="20" name="Picture 19">
            <a:extLst>
              <a:ext uri="{FF2B5EF4-FFF2-40B4-BE49-F238E27FC236}">
                <a16:creationId xmlns:a16="http://schemas.microsoft.com/office/drawing/2014/main" id="{17473AD8-EE04-4DDC-8FBA-598683E68907}"/>
              </a:ext>
            </a:extLst>
          </p:cNvPr>
          <p:cNvPicPr>
            <a:picLocks noChangeAspect="1"/>
          </p:cNvPicPr>
          <p:nvPr/>
        </p:nvPicPr>
        <p:blipFill>
          <a:blip r:embed="rId3"/>
          <a:stretch>
            <a:fillRect/>
          </a:stretch>
        </p:blipFill>
        <p:spPr>
          <a:xfrm>
            <a:off x="6295283" y="1235798"/>
            <a:ext cx="4573805" cy="3417088"/>
          </a:xfrm>
          <a:prstGeom prst="rect">
            <a:avLst/>
          </a:prstGeom>
        </p:spPr>
      </p:pic>
    </p:spTree>
    <p:extLst>
      <p:ext uri="{BB962C8B-B14F-4D97-AF65-F5344CB8AC3E}">
        <p14:creationId xmlns:p14="http://schemas.microsoft.com/office/powerpoint/2010/main" val="193931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A0E4-E476-4C19-84EB-ACFC433863FD}"/>
              </a:ext>
            </a:extLst>
          </p:cNvPr>
          <p:cNvSpPr>
            <a:spLocks noGrp="1"/>
          </p:cNvSpPr>
          <p:nvPr>
            <p:ph type="title"/>
          </p:nvPr>
        </p:nvSpPr>
        <p:spPr/>
        <p:txBody>
          <a:bodyPr/>
          <a:lstStyle/>
          <a:p>
            <a:r>
              <a:rPr lang="en-US" dirty="0"/>
              <a:t>WOLF Sort Results in Organoid Formation</a:t>
            </a:r>
          </a:p>
        </p:txBody>
      </p:sp>
      <p:sp>
        <p:nvSpPr>
          <p:cNvPr id="3" name="Slide Number Placeholder 2">
            <a:extLst>
              <a:ext uri="{FF2B5EF4-FFF2-40B4-BE49-F238E27FC236}">
                <a16:creationId xmlns:a16="http://schemas.microsoft.com/office/drawing/2014/main" id="{15D70317-AC6E-48F7-9F22-851B9FADE1F2}"/>
              </a:ext>
            </a:extLst>
          </p:cNvPr>
          <p:cNvSpPr>
            <a:spLocks noGrp="1"/>
          </p:cNvSpPr>
          <p:nvPr>
            <p:ph type="sldNum" sz="quarter" idx="4"/>
          </p:nvPr>
        </p:nvSpPr>
        <p:spPr/>
        <p:txBody>
          <a:bodyPr/>
          <a:lstStyle/>
          <a:p>
            <a:fld id="{D430E5AD-77DB-934A-954E-B5BAFAC106AC}" type="slidenum">
              <a:rPr lang="en-US" smtClean="0"/>
              <a:pPr/>
              <a:t>4</a:t>
            </a:fld>
            <a:endParaRPr lang="en-US" dirty="0"/>
          </a:p>
        </p:txBody>
      </p:sp>
      <p:sp>
        <p:nvSpPr>
          <p:cNvPr id="12" name="Rectangle 19">
            <a:extLst>
              <a:ext uri="{FF2B5EF4-FFF2-40B4-BE49-F238E27FC236}">
                <a16:creationId xmlns:a16="http://schemas.microsoft.com/office/drawing/2014/main" id="{13BA6DBB-B44B-4EFA-B151-C9970E2C186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6">
            <a:extLst>
              <a:ext uri="{FF2B5EF4-FFF2-40B4-BE49-F238E27FC236}">
                <a16:creationId xmlns:a16="http://schemas.microsoft.com/office/drawing/2014/main" id="{8D438D62-CFCE-4C97-8D7D-DCF6285FAB54}"/>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3DC44842-ECC2-44F6-9895-9FDEA2D8231C}"/>
              </a:ext>
            </a:extLst>
          </p:cNvPr>
          <p:cNvPicPr>
            <a:picLocks noChangeAspect="1"/>
          </p:cNvPicPr>
          <p:nvPr/>
        </p:nvPicPr>
        <p:blipFill>
          <a:blip r:embed="rId2"/>
          <a:stretch>
            <a:fillRect/>
          </a:stretch>
        </p:blipFill>
        <p:spPr>
          <a:xfrm>
            <a:off x="1187875" y="1371599"/>
            <a:ext cx="4735663" cy="3554506"/>
          </a:xfrm>
          <a:prstGeom prst="rect">
            <a:avLst/>
          </a:prstGeom>
        </p:spPr>
      </p:pic>
      <p:pic>
        <p:nvPicPr>
          <p:cNvPr id="9" name="Picture 8">
            <a:extLst>
              <a:ext uri="{FF2B5EF4-FFF2-40B4-BE49-F238E27FC236}">
                <a16:creationId xmlns:a16="http://schemas.microsoft.com/office/drawing/2014/main" id="{D56124D2-6816-4100-B0D9-2D78AE10417E}"/>
              </a:ext>
            </a:extLst>
          </p:cNvPr>
          <p:cNvPicPr>
            <a:picLocks noChangeAspect="1"/>
          </p:cNvPicPr>
          <p:nvPr/>
        </p:nvPicPr>
        <p:blipFill>
          <a:blip r:embed="rId3"/>
          <a:stretch>
            <a:fillRect/>
          </a:stretch>
        </p:blipFill>
        <p:spPr>
          <a:xfrm>
            <a:off x="6095999" y="1371599"/>
            <a:ext cx="4735663" cy="3554506"/>
          </a:xfrm>
          <a:prstGeom prst="rect">
            <a:avLst/>
          </a:prstGeom>
        </p:spPr>
      </p:pic>
      <p:sp>
        <p:nvSpPr>
          <p:cNvPr id="20" name="Rectangle 19">
            <a:extLst>
              <a:ext uri="{FF2B5EF4-FFF2-40B4-BE49-F238E27FC236}">
                <a16:creationId xmlns:a16="http://schemas.microsoft.com/office/drawing/2014/main" id="{E35C1A58-9AD4-4EBB-8776-EB98B2C81C55}"/>
              </a:ext>
            </a:extLst>
          </p:cNvPr>
          <p:cNvSpPr/>
          <p:nvPr/>
        </p:nvSpPr>
        <p:spPr>
          <a:xfrm>
            <a:off x="1187874" y="5032321"/>
            <a:ext cx="9643787" cy="1164197"/>
          </a:xfrm>
          <a:prstGeom prst="rect">
            <a:avLst/>
          </a:prstGeom>
          <a:no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algn="just">
              <a:spcBef>
                <a:spcPts val="0"/>
              </a:spcBef>
              <a:spcAft>
                <a:spcPts val="0"/>
              </a:spcAft>
            </a:pPr>
            <a:r>
              <a:rPr lang="en-US" sz="1050" b="1" dirty="0">
                <a:solidFill>
                  <a:srgbClr val="000000"/>
                </a:solidFill>
                <a:effectLst/>
                <a:latin typeface="Arial" panose="020B0604020202020204" pitchFamily="34" charset="0"/>
                <a:ea typeface="Arial" panose="020B0604020202020204" pitchFamily="34" charset="0"/>
              </a:rPr>
              <a:t>Figure 4 Results: </a:t>
            </a:r>
            <a:r>
              <a:rPr lang="en-US" sz="1050" dirty="0">
                <a:solidFill>
                  <a:srgbClr val="000000"/>
                </a:solidFill>
                <a:effectLst/>
                <a:latin typeface="Arial" panose="020B0604020202020204" pitchFamily="34" charset="0"/>
                <a:ea typeface="Arial" panose="020B0604020202020204" pitchFamily="34" charset="0"/>
              </a:rPr>
              <a:t>Only cells sorted by the WOLF </a:t>
            </a:r>
            <a:r>
              <a:rPr lang="en-US" sz="1050" b="1" dirty="0">
                <a:solidFill>
                  <a:srgbClr val="000000"/>
                </a:solidFill>
                <a:effectLst/>
                <a:latin typeface="Arial" panose="020B0604020202020204" pitchFamily="34" charset="0"/>
                <a:ea typeface="Arial" panose="020B0604020202020204" pitchFamily="34" charset="0"/>
              </a:rPr>
              <a:t>(Left)</a:t>
            </a:r>
            <a:r>
              <a:rPr lang="en-US" sz="1050" dirty="0">
                <a:solidFill>
                  <a:srgbClr val="000000"/>
                </a:solidFill>
                <a:effectLst/>
                <a:latin typeface="Arial" panose="020B0604020202020204" pitchFamily="34" charset="0"/>
                <a:ea typeface="Arial" panose="020B0604020202020204" pitchFamily="34" charset="0"/>
              </a:rPr>
              <a:t> formed 3D organoids at Passage 0, while those sorted by the BD </a:t>
            </a:r>
            <a:r>
              <a:rPr lang="en-US" sz="1050" dirty="0" err="1">
                <a:solidFill>
                  <a:srgbClr val="000000"/>
                </a:solidFill>
                <a:effectLst/>
                <a:latin typeface="Arial" panose="020B0604020202020204" pitchFamily="34" charset="0"/>
                <a:ea typeface="Arial" panose="020B0604020202020204" pitchFamily="34" charset="0"/>
              </a:rPr>
              <a:t>FACSAria</a:t>
            </a:r>
            <a:r>
              <a:rPr lang="en-US" sz="1050" dirty="0">
                <a:solidFill>
                  <a:srgbClr val="000000"/>
                </a:solidFill>
                <a:effectLst/>
                <a:latin typeface="Arial" panose="020B0604020202020204" pitchFamily="34" charset="0"/>
                <a:ea typeface="Arial" panose="020B0604020202020204" pitchFamily="34" charset="0"/>
              </a:rPr>
              <a:t> II </a:t>
            </a:r>
            <a:r>
              <a:rPr lang="en-US" sz="1050" b="1" dirty="0">
                <a:solidFill>
                  <a:srgbClr val="000000"/>
                </a:solidFill>
                <a:effectLst/>
                <a:latin typeface="Arial" panose="020B0604020202020204" pitchFamily="34" charset="0"/>
                <a:ea typeface="Arial" panose="020B0604020202020204" pitchFamily="34" charset="0"/>
              </a:rPr>
              <a:t>(Right)</a:t>
            </a:r>
            <a:r>
              <a:rPr lang="en-US" sz="1050" dirty="0">
                <a:solidFill>
                  <a:srgbClr val="000000"/>
                </a:solidFill>
                <a:effectLst/>
                <a:latin typeface="Arial" panose="020B0604020202020204" pitchFamily="34" charset="0"/>
                <a:ea typeface="Arial" panose="020B0604020202020204" pitchFamily="34" charset="0"/>
              </a:rPr>
              <a:t> were still in single cell formation.</a:t>
            </a:r>
          </a:p>
          <a:p>
            <a:pPr marL="0" marR="0" algn="just">
              <a:spcBef>
                <a:spcPts val="0"/>
              </a:spcBef>
              <a:spcAft>
                <a:spcPts val="0"/>
              </a:spcAft>
            </a:pPr>
            <a:endParaRPr lang="en-US" sz="1050" dirty="0">
              <a:solidFill>
                <a:srgbClr val="000000"/>
              </a:solidFill>
              <a:latin typeface="Arial" panose="020B0604020202020204" pitchFamily="34" charset="0"/>
              <a:ea typeface="Times New Roman" panose="02020603050405020304" pitchFamily="18" charset="0"/>
            </a:endParaRPr>
          </a:p>
          <a:p>
            <a:pPr algn="just"/>
            <a:r>
              <a:rPr lang="en-US" sz="1050" b="1" dirty="0">
                <a:solidFill>
                  <a:srgbClr val="000000"/>
                </a:solidFill>
                <a:latin typeface="Arial" panose="020B0604020202020204" pitchFamily="34" charset="0"/>
                <a:ea typeface="Times New Roman" panose="02020603050405020304" pitchFamily="18" charset="0"/>
              </a:rPr>
              <a:t>Conclusion: </a:t>
            </a:r>
            <a:r>
              <a:rPr lang="en-US" sz="1050" dirty="0">
                <a:solidFill>
                  <a:srgbClr val="000000"/>
                </a:solidFill>
                <a:latin typeface="Arial" panose="020B0604020202020204" pitchFamily="34" charset="0"/>
                <a:ea typeface="Times New Roman" panose="02020603050405020304" pitchFamily="18" charset="0"/>
              </a:rPr>
              <a:t>The BD </a:t>
            </a:r>
            <a:r>
              <a:rPr lang="en-US" sz="1050" dirty="0" err="1">
                <a:solidFill>
                  <a:srgbClr val="000000"/>
                </a:solidFill>
                <a:latin typeface="Arial" panose="020B0604020202020204" pitchFamily="34" charset="0"/>
                <a:ea typeface="Times New Roman" panose="02020603050405020304" pitchFamily="18" charset="0"/>
              </a:rPr>
              <a:t>FACSAria</a:t>
            </a:r>
            <a:r>
              <a:rPr lang="en-US" sz="1050" dirty="0">
                <a:solidFill>
                  <a:srgbClr val="000000"/>
                </a:solidFill>
                <a:latin typeface="Arial" panose="020B0604020202020204" pitchFamily="34" charset="0"/>
                <a:ea typeface="Times New Roman" panose="02020603050405020304" pitchFamily="18" charset="0"/>
              </a:rPr>
              <a:t> II sorted cells may be sparse and lack organoid formation due to multiple instrument factors that affect viability: higher sorting pressures (20-70 psi), shear forces applied when passed through the sorting nozzle, and decompression shock experienced after exiting the system. The WOLF may have better outgrowth due to its low pressure (&lt;2 psi) sorting mechanism, low shear stress laminar flow, and lack of decompression shock.</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1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A0E4-E476-4C19-84EB-ACFC433863FD}"/>
              </a:ext>
            </a:extLst>
          </p:cNvPr>
          <p:cNvSpPr>
            <a:spLocks noGrp="1"/>
          </p:cNvSpPr>
          <p:nvPr>
            <p:ph type="title"/>
          </p:nvPr>
        </p:nvSpPr>
        <p:spPr/>
        <p:txBody>
          <a:bodyPr/>
          <a:lstStyle/>
          <a:p>
            <a:r>
              <a:rPr lang="en-US" dirty="0"/>
              <a:t>4N Cells Yield Better Proliferation than 8N</a:t>
            </a:r>
          </a:p>
        </p:txBody>
      </p:sp>
      <p:sp>
        <p:nvSpPr>
          <p:cNvPr id="3" name="Slide Number Placeholder 2">
            <a:extLst>
              <a:ext uri="{FF2B5EF4-FFF2-40B4-BE49-F238E27FC236}">
                <a16:creationId xmlns:a16="http://schemas.microsoft.com/office/drawing/2014/main" id="{15D70317-AC6E-48F7-9F22-851B9FADE1F2}"/>
              </a:ext>
            </a:extLst>
          </p:cNvPr>
          <p:cNvSpPr>
            <a:spLocks noGrp="1"/>
          </p:cNvSpPr>
          <p:nvPr>
            <p:ph type="sldNum" sz="quarter" idx="4"/>
          </p:nvPr>
        </p:nvSpPr>
        <p:spPr/>
        <p:txBody>
          <a:bodyPr/>
          <a:lstStyle/>
          <a:p>
            <a:fld id="{D430E5AD-77DB-934A-954E-B5BAFAC106AC}" type="slidenum">
              <a:rPr lang="en-US" smtClean="0"/>
              <a:pPr/>
              <a:t>5</a:t>
            </a:fld>
            <a:endParaRPr lang="en-US" dirty="0"/>
          </a:p>
        </p:txBody>
      </p:sp>
      <p:pic>
        <p:nvPicPr>
          <p:cNvPr id="3088" name="image21.jpg">
            <a:extLst>
              <a:ext uri="{FF2B5EF4-FFF2-40B4-BE49-F238E27FC236}">
                <a16:creationId xmlns:a16="http://schemas.microsoft.com/office/drawing/2014/main" id="{B5430C3C-93B8-441C-A02A-D79491953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81864"/>
            <a:ext cx="2596181" cy="19471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image20.jpg">
            <a:extLst>
              <a:ext uri="{FF2B5EF4-FFF2-40B4-BE49-F238E27FC236}">
                <a16:creationId xmlns:a16="http://schemas.microsoft.com/office/drawing/2014/main" id="{92E94243-D49D-4D62-BD8A-55D16B5A3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119" y="3538541"/>
            <a:ext cx="2606062" cy="19450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1.jpg">
            <a:extLst>
              <a:ext uri="{FF2B5EF4-FFF2-40B4-BE49-F238E27FC236}">
                <a16:creationId xmlns:a16="http://schemas.microsoft.com/office/drawing/2014/main" id="{933C5A25-3DE4-43D5-B647-959E3DD58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031" y="1482090"/>
            <a:ext cx="2594969" cy="1946910"/>
          </a:xfrm>
          <a:prstGeom prst="rect">
            <a:avLst/>
          </a:prstGeom>
          <a:noFill/>
          <a:extLst>
            <a:ext uri="{909E8E84-426E-40DD-AFC4-6F175D3DCCD1}">
              <a14:hiddenFill xmlns:a14="http://schemas.microsoft.com/office/drawing/2010/main">
                <a:solidFill>
                  <a:srgbClr val="FFFFFF"/>
                </a:solidFill>
              </a14:hiddenFill>
            </a:ext>
          </a:extLst>
        </p:spPr>
      </p:pic>
      <p:pic>
        <p:nvPicPr>
          <p:cNvPr id="3077" name="image43.jpg">
            <a:extLst>
              <a:ext uri="{FF2B5EF4-FFF2-40B4-BE49-F238E27FC236}">
                <a16:creationId xmlns:a16="http://schemas.microsoft.com/office/drawing/2014/main" id="{402F1CD8-825B-4247-8180-34F9AD38D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379" y="3537334"/>
            <a:ext cx="2598232" cy="19463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9">
            <a:extLst>
              <a:ext uri="{FF2B5EF4-FFF2-40B4-BE49-F238E27FC236}">
                <a16:creationId xmlns:a16="http://schemas.microsoft.com/office/drawing/2014/main" id="{13BA6DBB-B44B-4EFA-B151-C9970E2C186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6">
            <a:extLst>
              <a:ext uri="{FF2B5EF4-FFF2-40B4-BE49-F238E27FC236}">
                <a16:creationId xmlns:a16="http://schemas.microsoft.com/office/drawing/2014/main" id="{8D438D62-CFCE-4C97-8D7D-DCF6285FAB54}"/>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Box 26">
            <a:extLst>
              <a:ext uri="{FF2B5EF4-FFF2-40B4-BE49-F238E27FC236}">
                <a16:creationId xmlns:a16="http://schemas.microsoft.com/office/drawing/2014/main" id="{ADB8DAAF-1C59-40E2-9110-F4E82703081B}"/>
              </a:ext>
            </a:extLst>
          </p:cNvPr>
          <p:cNvSpPr txBox="1"/>
          <p:nvPr/>
        </p:nvSpPr>
        <p:spPr>
          <a:xfrm>
            <a:off x="3184363" y="3537334"/>
            <a:ext cx="364951" cy="261610"/>
          </a:xfrm>
          <a:prstGeom prst="rect">
            <a:avLst/>
          </a:prstGeom>
          <a:noFill/>
        </p:spPr>
        <p:txBody>
          <a:bodyPr wrap="square" rtlCol="0">
            <a:spAutoFit/>
          </a:bodyPr>
          <a:lstStyle/>
          <a:p>
            <a:r>
              <a:rPr lang="en-US" sz="1100" b="1" dirty="0"/>
              <a:t>B.</a:t>
            </a:r>
          </a:p>
        </p:txBody>
      </p:sp>
      <p:sp>
        <p:nvSpPr>
          <p:cNvPr id="28" name="TextBox 27">
            <a:extLst>
              <a:ext uri="{FF2B5EF4-FFF2-40B4-BE49-F238E27FC236}">
                <a16:creationId xmlns:a16="http://schemas.microsoft.com/office/drawing/2014/main" id="{A8E3E29A-AAAC-46D7-A5E3-FD97D8ACD90B}"/>
              </a:ext>
            </a:extLst>
          </p:cNvPr>
          <p:cNvSpPr txBox="1"/>
          <p:nvPr/>
        </p:nvSpPr>
        <p:spPr>
          <a:xfrm>
            <a:off x="3210889" y="1482701"/>
            <a:ext cx="402674" cy="261610"/>
          </a:xfrm>
          <a:prstGeom prst="rect">
            <a:avLst/>
          </a:prstGeom>
          <a:noFill/>
        </p:spPr>
        <p:txBody>
          <a:bodyPr wrap="square" rtlCol="0">
            <a:spAutoFit/>
          </a:bodyPr>
          <a:lstStyle/>
          <a:p>
            <a:r>
              <a:rPr lang="en-US" sz="1100" b="1" dirty="0"/>
              <a:t>A.</a:t>
            </a:r>
          </a:p>
        </p:txBody>
      </p:sp>
      <p:sp>
        <p:nvSpPr>
          <p:cNvPr id="29" name="TextBox 28">
            <a:extLst>
              <a:ext uri="{FF2B5EF4-FFF2-40B4-BE49-F238E27FC236}">
                <a16:creationId xmlns:a16="http://schemas.microsoft.com/office/drawing/2014/main" id="{7534D846-A935-4DED-914B-C066F7A2AD96}"/>
              </a:ext>
            </a:extLst>
          </p:cNvPr>
          <p:cNvSpPr txBox="1"/>
          <p:nvPr/>
        </p:nvSpPr>
        <p:spPr>
          <a:xfrm>
            <a:off x="3490661" y="1482701"/>
            <a:ext cx="1013874" cy="230832"/>
          </a:xfrm>
          <a:prstGeom prst="rect">
            <a:avLst/>
          </a:prstGeom>
          <a:solidFill>
            <a:schemeClr val="bg1">
              <a:lumMod val="85000"/>
            </a:schemeClr>
          </a:solidFill>
        </p:spPr>
        <p:txBody>
          <a:bodyPr wrap="square" rtlCol="0">
            <a:spAutoFit/>
          </a:bodyPr>
          <a:lstStyle/>
          <a:p>
            <a:pPr algn="ctr"/>
            <a:r>
              <a:rPr lang="en-US" sz="900" dirty="0"/>
              <a:t>4N – Passage 0</a:t>
            </a:r>
          </a:p>
        </p:txBody>
      </p:sp>
      <p:sp>
        <p:nvSpPr>
          <p:cNvPr id="30" name="TextBox 29">
            <a:extLst>
              <a:ext uri="{FF2B5EF4-FFF2-40B4-BE49-F238E27FC236}">
                <a16:creationId xmlns:a16="http://schemas.microsoft.com/office/drawing/2014/main" id="{83958CF4-7323-47CA-83C1-07DCF4F6C29C}"/>
              </a:ext>
            </a:extLst>
          </p:cNvPr>
          <p:cNvSpPr txBox="1"/>
          <p:nvPr/>
        </p:nvSpPr>
        <p:spPr>
          <a:xfrm>
            <a:off x="6103160" y="1482701"/>
            <a:ext cx="996344" cy="230832"/>
          </a:xfrm>
          <a:prstGeom prst="rect">
            <a:avLst/>
          </a:prstGeom>
          <a:solidFill>
            <a:schemeClr val="bg1">
              <a:lumMod val="85000"/>
            </a:schemeClr>
          </a:solidFill>
        </p:spPr>
        <p:txBody>
          <a:bodyPr wrap="square" rtlCol="0">
            <a:spAutoFit/>
          </a:bodyPr>
          <a:lstStyle/>
          <a:p>
            <a:pPr algn="ctr"/>
            <a:r>
              <a:rPr lang="en-US" sz="900" dirty="0"/>
              <a:t>4N – Passage 1</a:t>
            </a:r>
          </a:p>
        </p:txBody>
      </p:sp>
      <p:sp>
        <p:nvSpPr>
          <p:cNvPr id="31" name="TextBox 30">
            <a:extLst>
              <a:ext uri="{FF2B5EF4-FFF2-40B4-BE49-F238E27FC236}">
                <a16:creationId xmlns:a16="http://schemas.microsoft.com/office/drawing/2014/main" id="{F91F9B60-E229-4063-9523-4A9B1ADDE3C3}"/>
              </a:ext>
            </a:extLst>
          </p:cNvPr>
          <p:cNvSpPr txBox="1"/>
          <p:nvPr/>
        </p:nvSpPr>
        <p:spPr>
          <a:xfrm>
            <a:off x="3487939" y="3537333"/>
            <a:ext cx="1043877" cy="231307"/>
          </a:xfrm>
          <a:prstGeom prst="rect">
            <a:avLst/>
          </a:prstGeom>
          <a:solidFill>
            <a:schemeClr val="bg1">
              <a:lumMod val="85000"/>
            </a:schemeClr>
          </a:solidFill>
        </p:spPr>
        <p:txBody>
          <a:bodyPr wrap="square" rtlCol="0">
            <a:spAutoFit/>
          </a:bodyPr>
          <a:lstStyle/>
          <a:p>
            <a:pPr algn="ctr"/>
            <a:r>
              <a:rPr lang="en-US" sz="900" dirty="0"/>
              <a:t>8N – Passage 0</a:t>
            </a:r>
          </a:p>
        </p:txBody>
      </p:sp>
      <p:sp>
        <p:nvSpPr>
          <p:cNvPr id="32" name="TextBox 31">
            <a:extLst>
              <a:ext uri="{FF2B5EF4-FFF2-40B4-BE49-F238E27FC236}">
                <a16:creationId xmlns:a16="http://schemas.microsoft.com/office/drawing/2014/main" id="{7ECDBBC4-73F4-46A1-8876-2EE0B80DADB2}"/>
              </a:ext>
            </a:extLst>
          </p:cNvPr>
          <p:cNvSpPr txBox="1"/>
          <p:nvPr/>
        </p:nvSpPr>
        <p:spPr>
          <a:xfrm>
            <a:off x="6093279" y="3537333"/>
            <a:ext cx="1075165" cy="231307"/>
          </a:xfrm>
          <a:prstGeom prst="rect">
            <a:avLst/>
          </a:prstGeom>
          <a:solidFill>
            <a:schemeClr val="bg1">
              <a:lumMod val="85000"/>
            </a:schemeClr>
          </a:solidFill>
        </p:spPr>
        <p:txBody>
          <a:bodyPr wrap="square" rtlCol="0">
            <a:spAutoFit/>
          </a:bodyPr>
          <a:lstStyle/>
          <a:p>
            <a:pPr algn="ctr"/>
            <a:r>
              <a:rPr lang="en-US" sz="900" dirty="0"/>
              <a:t>8N – Passage 1</a:t>
            </a:r>
          </a:p>
        </p:txBody>
      </p:sp>
      <p:sp>
        <p:nvSpPr>
          <p:cNvPr id="43" name="TextBox 42">
            <a:extLst>
              <a:ext uri="{FF2B5EF4-FFF2-40B4-BE49-F238E27FC236}">
                <a16:creationId xmlns:a16="http://schemas.microsoft.com/office/drawing/2014/main" id="{39BE584D-877F-476D-8A19-081A2F92BDD9}"/>
              </a:ext>
            </a:extLst>
          </p:cNvPr>
          <p:cNvSpPr txBox="1"/>
          <p:nvPr/>
        </p:nvSpPr>
        <p:spPr>
          <a:xfrm>
            <a:off x="5287847" y="3228945"/>
            <a:ext cx="629416" cy="200055"/>
          </a:xfrm>
          <a:prstGeom prst="rect">
            <a:avLst/>
          </a:prstGeom>
          <a:solidFill>
            <a:schemeClr val="bg1">
              <a:lumMod val="50000"/>
            </a:schemeClr>
          </a:solidFill>
        </p:spPr>
        <p:txBody>
          <a:bodyPr wrap="square" rtlCol="0">
            <a:spAutoFit/>
          </a:bodyPr>
          <a:lstStyle/>
          <a:p>
            <a:pPr algn="ctr"/>
            <a:r>
              <a:rPr lang="en-US" sz="700" b="1" dirty="0">
                <a:solidFill>
                  <a:schemeClr val="bg1"/>
                </a:solidFill>
              </a:rPr>
              <a:t>200</a:t>
            </a:r>
            <a:r>
              <a:rPr lang="el-GR" sz="700" b="1" dirty="0">
                <a:solidFill>
                  <a:schemeClr val="bg1"/>
                </a:solidFill>
                <a:cs typeface="Times New Roman" panose="02020603050405020304" pitchFamily="18" charset="0"/>
              </a:rPr>
              <a:t>μ</a:t>
            </a:r>
            <a:r>
              <a:rPr lang="en-US" sz="700" b="1" dirty="0">
                <a:solidFill>
                  <a:schemeClr val="bg1"/>
                </a:solidFill>
              </a:rPr>
              <a:t>m</a:t>
            </a:r>
          </a:p>
        </p:txBody>
      </p:sp>
      <p:sp>
        <p:nvSpPr>
          <p:cNvPr id="44" name="TextBox 43">
            <a:extLst>
              <a:ext uri="{FF2B5EF4-FFF2-40B4-BE49-F238E27FC236}">
                <a16:creationId xmlns:a16="http://schemas.microsoft.com/office/drawing/2014/main" id="{35911E97-72B1-472C-A53B-3DB8141E9F84}"/>
              </a:ext>
            </a:extLst>
          </p:cNvPr>
          <p:cNvSpPr txBox="1"/>
          <p:nvPr/>
        </p:nvSpPr>
        <p:spPr>
          <a:xfrm>
            <a:off x="7873712" y="3228944"/>
            <a:ext cx="629416" cy="200055"/>
          </a:xfrm>
          <a:prstGeom prst="rect">
            <a:avLst/>
          </a:prstGeom>
          <a:solidFill>
            <a:schemeClr val="bg1">
              <a:lumMod val="50000"/>
            </a:schemeClr>
          </a:solidFill>
        </p:spPr>
        <p:txBody>
          <a:bodyPr wrap="square" rtlCol="0">
            <a:spAutoFit/>
          </a:bodyPr>
          <a:lstStyle/>
          <a:p>
            <a:pPr algn="ctr"/>
            <a:r>
              <a:rPr lang="en-US" sz="700" b="1" dirty="0">
                <a:solidFill>
                  <a:schemeClr val="bg1"/>
                </a:solidFill>
              </a:rPr>
              <a:t>200</a:t>
            </a:r>
            <a:r>
              <a:rPr lang="el-GR" sz="700" b="1" dirty="0">
                <a:solidFill>
                  <a:schemeClr val="bg1"/>
                </a:solidFill>
                <a:cs typeface="Times New Roman" panose="02020603050405020304" pitchFamily="18" charset="0"/>
              </a:rPr>
              <a:t>μ</a:t>
            </a:r>
            <a:r>
              <a:rPr lang="en-US" sz="700" b="1" dirty="0">
                <a:solidFill>
                  <a:schemeClr val="bg1"/>
                </a:solidFill>
              </a:rPr>
              <a:t>m</a:t>
            </a:r>
          </a:p>
        </p:txBody>
      </p:sp>
      <p:sp>
        <p:nvSpPr>
          <p:cNvPr id="45" name="TextBox 44">
            <a:extLst>
              <a:ext uri="{FF2B5EF4-FFF2-40B4-BE49-F238E27FC236}">
                <a16:creationId xmlns:a16="http://schemas.microsoft.com/office/drawing/2014/main" id="{DD21133F-FF57-4D78-819E-916838502DC5}"/>
              </a:ext>
            </a:extLst>
          </p:cNvPr>
          <p:cNvSpPr txBox="1"/>
          <p:nvPr/>
        </p:nvSpPr>
        <p:spPr>
          <a:xfrm>
            <a:off x="5284905" y="5279585"/>
            <a:ext cx="630709" cy="200466"/>
          </a:xfrm>
          <a:prstGeom prst="rect">
            <a:avLst/>
          </a:prstGeom>
          <a:solidFill>
            <a:schemeClr val="bg1">
              <a:lumMod val="50000"/>
            </a:schemeClr>
          </a:solidFill>
        </p:spPr>
        <p:txBody>
          <a:bodyPr wrap="square" rtlCol="0">
            <a:spAutoFit/>
          </a:bodyPr>
          <a:lstStyle/>
          <a:p>
            <a:pPr algn="ctr"/>
            <a:r>
              <a:rPr lang="en-US" sz="700" b="1" dirty="0">
                <a:solidFill>
                  <a:schemeClr val="bg1"/>
                </a:solidFill>
              </a:rPr>
              <a:t>200</a:t>
            </a:r>
            <a:r>
              <a:rPr lang="el-GR" sz="700" b="1" dirty="0">
                <a:solidFill>
                  <a:schemeClr val="bg1"/>
                </a:solidFill>
                <a:cs typeface="Times New Roman" panose="02020603050405020304" pitchFamily="18" charset="0"/>
              </a:rPr>
              <a:t>μ</a:t>
            </a:r>
            <a:r>
              <a:rPr lang="en-US" sz="700" b="1" dirty="0">
                <a:solidFill>
                  <a:schemeClr val="bg1"/>
                </a:solidFill>
              </a:rPr>
              <a:t>m</a:t>
            </a:r>
          </a:p>
        </p:txBody>
      </p:sp>
      <p:sp>
        <p:nvSpPr>
          <p:cNvPr id="46" name="TextBox 45">
            <a:extLst>
              <a:ext uri="{FF2B5EF4-FFF2-40B4-BE49-F238E27FC236}">
                <a16:creationId xmlns:a16="http://schemas.microsoft.com/office/drawing/2014/main" id="{2484C55C-9288-45D5-B5AD-8DFE9B4FB405}"/>
              </a:ext>
            </a:extLst>
          </p:cNvPr>
          <p:cNvSpPr txBox="1"/>
          <p:nvPr/>
        </p:nvSpPr>
        <p:spPr>
          <a:xfrm>
            <a:off x="7862538" y="5267652"/>
            <a:ext cx="630709" cy="200466"/>
          </a:xfrm>
          <a:prstGeom prst="rect">
            <a:avLst/>
          </a:prstGeom>
          <a:solidFill>
            <a:schemeClr val="bg1">
              <a:lumMod val="50000"/>
            </a:schemeClr>
          </a:solidFill>
        </p:spPr>
        <p:txBody>
          <a:bodyPr wrap="square" rtlCol="0">
            <a:spAutoFit/>
          </a:bodyPr>
          <a:lstStyle/>
          <a:p>
            <a:pPr algn="ctr"/>
            <a:r>
              <a:rPr lang="en-US" sz="700" b="1" dirty="0">
                <a:solidFill>
                  <a:schemeClr val="bg1"/>
                </a:solidFill>
              </a:rPr>
              <a:t>200</a:t>
            </a:r>
            <a:r>
              <a:rPr lang="el-GR" sz="700" b="1" dirty="0">
                <a:solidFill>
                  <a:schemeClr val="bg1"/>
                </a:solidFill>
                <a:cs typeface="Times New Roman" panose="02020603050405020304" pitchFamily="18" charset="0"/>
              </a:rPr>
              <a:t>μ</a:t>
            </a:r>
            <a:r>
              <a:rPr lang="en-US" sz="700" b="1" dirty="0">
                <a:solidFill>
                  <a:schemeClr val="bg1"/>
                </a:solidFill>
              </a:rPr>
              <a:t>m</a:t>
            </a:r>
          </a:p>
        </p:txBody>
      </p:sp>
      <p:sp>
        <p:nvSpPr>
          <p:cNvPr id="20" name="Rectangle 19">
            <a:extLst>
              <a:ext uri="{FF2B5EF4-FFF2-40B4-BE49-F238E27FC236}">
                <a16:creationId xmlns:a16="http://schemas.microsoft.com/office/drawing/2014/main" id="{3BEF4C70-BED2-406C-AFEF-80F635F5E6D3}"/>
              </a:ext>
            </a:extLst>
          </p:cNvPr>
          <p:cNvSpPr/>
          <p:nvPr/>
        </p:nvSpPr>
        <p:spPr>
          <a:xfrm>
            <a:off x="3400234" y="5537514"/>
            <a:ext cx="5391427" cy="596900"/>
          </a:xfrm>
          <a:prstGeom prst="rect">
            <a:avLst/>
          </a:prstGeom>
          <a:solidFill>
            <a:srgbClr val="FFFFFF"/>
          </a:solid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algn="just">
              <a:spcBef>
                <a:spcPts val="0"/>
              </a:spcBef>
              <a:spcAft>
                <a:spcPts val="0"/>
              </a:spcAft>
            </a:pPr>
            <a:r>
              <a:rPr lang="en-US" sz="900" b="1" dirty="0">
                <a:solidFill>
                  <a:srgbClr val="000000"/>
                </a:solidFill>
                <a:effectLst/>
                <a:latin typeface="Arial" panose="020B0604020202020204" pitchFamily="34" charset="0"/>
                <a:ea typeface="Arial" panose="020B0604020202020204" pitchFamily="34" charset="0"/>
              </a:rPr>
              <a:t>Figure 5. 4N proliferates better than 8N after first passage.</a:t>
            </a:r>
            <a:r>
              <a:rPr lang="en-US" sz="900" dirty="0">
                <a:solidFill>
                  <a:srgbClr val="000000"/>
                </a:solidFill>
                <a:effectLst/>
                <a:latin typeface="Arial" panose="020B0604020202020204" pitchFamily="34" charset="0"/>
                <a:ea typeface="Arial" panose="020B0604020202020204" pitchFamily="34" charset="0"/>
              </a:rPr>
              <a:t> </a:t>
            </a:r>
            <a:r>
              <a:rPr lang="en-US" sz="900" b="1" dirty="0">
                <a:solidFill>
                  <a:srgbClr val="000000"/>
                </a:solidFill>
                <a:effectLst/>
                <a:latin typeface="Arial" panose="020B0604020202020204" pitchFamily="34" charset="0"/>
                <a:ea typeface="Arial" panose="020B0604020202020204" pitchFamily="34" charset="0"/>
              </a:rPr>
              <a:t>(A)</a:t>
            </a:r>
            <a:r>
              <a:rPr lang="en-US" sz="900" dirty="0">
                <a:solidFill>
                  <a:srgbClr val="000000"/>
                </a:solidFill>
                <a:effectLst/>
                <a:latin typeface="Arial" panose="020B0604020202020204" pitchFamily="34" charset="0"/>
                <a:ea typeface="Arial" panose="020B0604020202020204" pitchFamily="34" charset="0"/>
              </a:rPr>
              <a:t> 4N hepatocytes demonstrate the expected ‘grape-like’ structure after sorting and continue to proliferate after the first passage. </a:t>
            </a:r>
            <a:r>
              <a:rPr lang="en-US" sz="900" b="1" dirty="0">
                <a:solidFill>
                  <a:srgbClr val="000000"/>
                </a:solidFill>
                <a:effectLst/>
                <a:latin typeface="Arial" panose="020B0604020202020204" pitchFamily="34" charset="0"/>
                <a:ea typeface="Arial" panose="020B0604020202020204" pitchFamily="34" charset="0"/>
              </a:rPr>
              <a:t>(B)</a:t>
            </a:r>
            <a:r>
              <a:rPr lang="en-US" sz="900" dirty="0">
                <a:solidFill>
                  <a:srgbClr val="000000"/>
                </a:solidFill>
                <a:effectLst/>
                <a:latin typeface="Arial" panose="020B0604020202020204" pitchFamily="34" charset="0"/>
                <a:ea typeface="Arial" panose="020B0604020202020204" pitchFamily="34" charset="0"/>
              </a:rPr>
              <a:t> 8N hepatocytes remain in single cell clusters after sorting and demonstrate much lower confluency than the 4N cultures.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5441854"/>
      </p:ext>
    </p:extLst>
  </p:cSld>
  <p:clrMapOvr>
    <a:masterClrMapping/>
  </p:clrMapOvr>
</p:sld>
</file>

<file path=ppt/theme/theme1.xml><?xml version="1.0" encoding="utf-8"?>
<a:theme xmlns:a="http://schemas.openxmlformats.org/drawingml/2006/main" name="NanoCellec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tlCol="0" anchor="ctr"/>
      <a:lstStyle>
        <a:defPPr algn="ctr">
          <a:defRPr/>
        </a:defPPr>
      </a:lstStyle>
      <a:style>
        <a:lnRef idx="0">
          <a:schemeClr val="accent4"/>
        </a:lnRef>
        <a:fillRef idx="3">
          <a:schemeClr val="accent4"/>
        </a:fillRef>
        <a:effectRef idx="3">
          <a:schemeClr val="accent4"/>
        </a:effectRef>
        <a:fontRef idx="minor">
          <a:schemeClr val="lt1"/>
        </a:fontRef>
      </a:style>
    </a:spDef>
  </a:objectDefaults>
  <a:extraClrSchemeLst/>
  <a:extLst>
    <a:ext uri="{05A4C25C-085E-4340-85A3-A5531E510DB2}">
      <thm15:themeFamily xmlns:thm15="http://schemas.microsoft.com/office/thememl/2012/main" name="nanocellect-sales-deck-2019-jt" id="{7800EED6-4822-564A-BF4D-1AB5BB989D7B}" vid="{29145B9D-C21E-8F45-A18D-697EF08C8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D37A7A5C325D4781B556F2A832CB47" ma:contentTypeVersion="2" ma:contentTypeDescription="Create a new document." ma:contentTypeScope="" ma:versionID="25158a7398a13403dc8680a42a1c54e0">
  <xsd:schema xmlns:xsd="http://www.w3.org/2001/XMLSchema" xmlns:xs="http://www.w3.org/2001/XMLSchema" xmlns:p="http://schemas.microsoft.com/office/2006/metadata/properties" xmlns:ns2="1a34b93d-5592-42ec-ae63-0a34710861d2" targetNamespace="http://schemas.microsoft.com/office/2006/metadata/properties" ma:root="true" ma:fieldsID="68c839b0039257491fda18ca4e9d7de0" ns2:_="">
    <xsd:import namespace="1a34b93d-5592-42ec-ae63-0a3471086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4b93d-5592-42ec-ae63-0a3471086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CAD5BE-A684-4C16-9805-8AA0ED81E85B}"/>
</file>

<file path=customXml/itemProps2.xml><?xml version="1.0" encoding="utf-8"?>
<ds:datastoreItem xmlns:ds="http://schemas.openxmlformats.org/officeDocument/2006/customXml" ds:itemID="{054F1976-5485-4171-8105-044BDB2CB2F0}"/>
</file>

<file path=customXml/itemProps3.xml><?xml version="1.0" encoding="utf-8"?>
<ds:datastoreItem xmlns:ds="http://schemas.openxmlformats.org/officeDocument/2006/customXml" ds:itemID="{16B4A909-D918-4133-A172-9F30DA5E6C5A}"/>
</file>

<file path=docProps/app.xml><?xml version="1.0" encoding="utf-8"?>
<Properties xmlns="http://schemas.openxmlformats.org/officeDocument/2006/extended-properties" xmlns:vt="http://schemas.openxmlformats.org/officeDocument/2006/docPropsVTypes">
  <Template/>
  <TotalTime>75450</TotalTime>
  <Words>575</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NanoCellect</vt:lpstr>
      <vt:lpstr>Sorting Based on 4N and 8N Ploidy</vt:lpstr>
      <vt:lpstr>Hepatocyte Nuclei Measurements Indicate Accurate WOLF Sorting</vt:lpstr>
      <vt:lpstr>WOLF Workflow Maintains Sterility</vt:lpstr>
      <vt:lpstr>WOLF Sort Results in Organoid Formation</vt:lpstr>
      <vt:lpstr>4N Cells Yield Better Proliferation than 8N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Thompson</dc:creator>
  <cp:lastModifiedBy>Aly Krasny</cp:lastModifiedBy>
  <cp:revision>513</cp:revision>
  <dcterms:created xsi:type="dcterms:W3CDTF">2019-04-29T07:59:44Z</dcterms:created>
  <dcterms:modified xsi:type="dcterms:W3CDTF">2020-07-09T19:59:57Z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0x010100C9D37A7A5C325D4781B556F2A832CB47</vt:lpwstr>
  </property>
</Properties>
</file>