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1103" r:id="rId2"/>
    <p:sldId id="1114" r:id="rId3"/>
    <p:sldId id="1118" r:id="rId4"/>
    <p:sldId id="1119" r:id="rId5"/>
  </p:sldIdLst>
  <p:sldSz cx="12192000" cy="6858000"/>
  <p:notesSz cx="6858000" cy="1000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ily Bozek" initials="EB" lastIdx="16" clrIdx="0">
    <p:extLst>
      <p:ext uri="{19B8F6BF-5375-455C-9EA6-DF929625EA0E}">
        <p15:presenceInfo xmlns:p15="http://schemas.microsoft.com/office/powerpoint/2012/main" userId="Emily Bozek" providerId="None"/>
      </p:ext>
    </p:extLst>
  </p:cmAuthor>
  <p:cmAuthor id="2" name="Audra Nunnink" initials="AN" lastIdx="4" clrIdx="1">
    <p:extLst>
      <p:ext uri="{19B8F6BF-5375-455C-9EA6-DF929625EA0E}">
        <p15:presenceInfo xmlns:p15="http://schemas.microsoft.com/office/powerpoint/2012/main" userId="S::audra.nunnink@nanocellectbiomedical.onmicrosoft.com::185bfa88-cfbf-4238-9e54-da104af74a8d" providerId="AD"/>
      </p:ext>
    </p:extLst>
  </p:cmAuthor>
  <p:cmAuthor id="3" name="John Thompson" initials="JT" lastIdx="1" clrIdx="2">
    <p:extLst>
      <p:ext uri="{19B8F6BF-5375-455C-9EA6-DF929625EA0E}">
        <p15:presenceInfo xmlns:p15="http://schemas.microsoft.com/office/powerpoint/2012/main" userId="d29f776a9611af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AA6"/>
    <a:srgbClr val="009959"/>
    <a:srgbClr val="F2F2F2"/>
    <a:srgbClr val="1D2E4C"/>
    <a:srgbClr val="000000"/>
    <a:srgbClr val="D9D9D9"/>
    <a:srgbClr val="0838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79"/>
    <p:restoredTop sz="97059"/>
  </p:normalViewPr>
  <p:slideViewPr>
    <p:cSldViewPr snapToGrid="0" snapToObjects="1">
      <p:cViewPr varScale="1">
        <p:scale>
          <a:sx n="131" d="100"/>
          <a:sy n="131" d="100"/>
        </p:scale>
        <p:origin x="6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343" d="100"/>
          <a:sy n="343" d="100"/>
        </p:scale>
        <p:origin x="200" y="36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CAB3CAD-A797-A548-AB73-A142662CEC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50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73C92-E542-9240-B37F-1B135EF750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508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4C104-5CC3-344C-B4BE-4D3C674A9F8B}" type="datetimeFigureOut">
              <a:rPr lang="en-US" smtClean="0"/>
              <a:t>5/29/20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FA2BA-DA85-DE4F-956F-FD1DF003D3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9325"/>
            <a:ext cx="2971800" cy="50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E9D61-8B18-4140-AB7C-39AAA351B7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9325"/>
            <a:ext cx="2971800" cy="50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F98BD-D4C4-824E-8CCA-C889AC89A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09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FAB9-E4AD-F940-B1A3-1FEADC5E34C9}" type="datetimeFigureOut">
              <a:rPr lang="en-US" smtClean="0"/>
              <a:t>5/29/20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58D98-A944-0C48-B524-001889EE4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9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FVB- albino inbred mouse strain, </a:t>
            </a:r>
            <a:r>
              <a:rPr lang="en-US" dirty="0" err="1"/>
              <a:t>suspectible</a:t>
            </a:r>
            <a:r>
              <a:rPr lang="en-US" dirty="0"/>
              <a:t> to Friend Leukemia Virus 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58D98-A944-0C48-B524-001889EE42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11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1288473"/>
            <a:ext cx="10515600" cy="4888490"/>
          </a:xfrm>
        </p:spPr>
        <p:txBody>
          <a:bodyPr>
            <a:normAutofit/>
          </a:bodyPr>
          <a:lstStyle>
            <a:lvl1pPr marL="274320" indent="-273050">
              <a:tabLst/>
              <a:defRPr b="1"/>
            </a:lvl1pPr>
            <a:lvl2pPr marL="548640" indent="-274320">
              <a:tabLst/>
              <a:defRPr/>
            </a:lvl2pPr>
            <a:lvl3pPr marL="822960" indent="-274320">
              <a:tabLst/>
              <a:defRPr/>
            </a:lvl3pPr>
            <a:lvl4pPr marL="1097280" indent="-182880">
              <a:defRPr/>
            </a:lvl4pPr>
            <a:lvl5pPr marL="1371600" indent="-18288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613CD3E-64F5-B743-B8CF-ADE7509961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1805"/>
            <a:ext cx="12188952" cy="777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Heading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4063F460-4445-7943-AEE6-0581F17D7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8765"/>
            <a:ext cx="737102" cy="365125"/>
          </a:xfrm>
          <a:prstGeom prst="rect">
            <a:avLst/>
          </a:prstGeom>
        </p:spPr>
        <p:txBody>
          <a:bodyPr vert="horz" lIns="228600" tIns="45720" rIns="0" bIns="45720" rtlCol="0" anchor="b"/>
          <a:lstStyle>
            <a:lvl1pPr algn="l">
              <a:defRPr sz="1100" b="1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30E5AD-77DB-934A-954E-B5BAFAC106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26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05766" y="1288473"/>
            <a:ext cx="5564456" cy="488849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</a:lstStyle>
          <a:p>
            <a:pPr marL="274320" lvl="0" indent="-273050">
              <a:tabLst/>
            </a:pPr>
            <a:r>
              <a:rPr lang="en-US" dirty="0"/>
              <a:t>Click to edit Master text styles</a:t>
            </a:r>
          </a:p>
          <a:p>
            <a:pPr marL="548640" lvl="1" indent="-274320">
              <a:tabLst/>
            </a:pPr>
            <a:r>
              <a:rPr lang="en-US" dirty="0"/>
              <a:t>Second level</a:t>
            </a:r>
          </a:p>
          <a:p>
            <a:pPr marL="822960" lvl="2" indent="-274320">
              <a:tabLst/>
            </a:pPr>
            <a:r>
              <a:rPr lang="en-US" dirty="0"/>
              <a:t>Third level</a:t>
            </a:r>
          </a:p>
          <a:p>
            <a:pPr marL="1097280" lvl="3" indent="-182880"/>
            <a:r>
              <a:rPr lang="en-US" dirty="0"/>
              <a:t>Fourth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3613CD3E-64F5-B743-B8CF-ADE7509961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Heading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D9FC0C0-10E9-D143-9147-CD90799320A6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27180" y="1288473"/>
            <a:ext cx="5456820" cy="488849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dirty="0"/>
            </a:lvl1pPr>
            <a:lvl2pPr>
              <a:defRPr lang="en-US" dirty="0"/>
            </a:lvl2pPr>
            <a:lvl3pPr>
              <a:defRPr lang="en-US" dirty="0"/>
            </a:lvl3pPr>
            <a:lvl4pPr>
              <a:defRPr lang="en-US" dirty="0"/>
            </a:lvl4pPr>
          </a:lstStyle>
          <a:p>
            <a:pPr marL="274320" lvl="0" indent="-273050">
              <a:tabLst/>
            </a:pPr>
            <a:r>
              <a:rPr lang="en-US" dirty="0"/>
              <a:t>Click to edit Master text styles</a:t>
            </a:r>
          </a:p>
          <a:p>
            <a:pPr marL="548640" lvl="1" indent="-274320">
              <a:tabLst/>
            </a:pPr>
            <a:r>
              <a:rPr lang="en-US" dirty="0"/>
              <a:t>Second level</a:t>
            </a:r>
          </a:p>
          <a:p>
            <a:pPr marL="822960" lvl="2" indent="-274320">
              <a:tabLst/>
            </a:pPr>
            <a:r>
              <a:rPr lang="en-US" dirty="0"/>
              <a:t>Third level</a:t>
            </a:r>
          </a:p>
          <a:p>
            <a:pPr marL="1097280" lvl="3" indent="-182880"/>
            <a:r>
              <a:rPr lang="en-US" dirty="0"/>
              <a:t>Fourth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54B9805-85E8-7949-93D8-4EF321EB2D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8765"/>
            <a:ext cx="737102" cy="365125"/>
          </a:xfrm>
          <a:prstGeom prst="rect">
            <a:avLst/>
          </a:prstGeom>
        </p:spPr>
        <p:txBody>
          <a:bodyPr vert="horz" lIns="228600" tIns="45720" rIns="0" bIns="45720" rtlCol="0" anchor="b"/>
          <a:lstStyle>
            <a:lvl1pPr algn="l">
              <a:defRPr sz="1100" b="1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30E5AD-77DB-934A-954E-B5BAFAC106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58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062B61D-A4DC-2445-9FF9-10D558A944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Heading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329F2-BFD5-5A40-892C-0DEF019CA2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8765"/>
            <a:ext cx="737102" cy="365125"/>
          </a:xfrm>
          <a:prstGeom prst="rect">
            <a:avLst/>
          </a:prstGeom>
        </p:spPr>
        <p:txBody>
          <a:bodyPr vert="horz" lIns="228600" tIns="45720" rIns="0" bIns="45720" rtlCol="0" anchor="b"/>
          <a:lstStyle>
            <a:lvl1pPr algn="l">
              <a:defRPr sz="1100" b="1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30E5AD-77DB-934A-954E-B5BAFAC106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9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6062B61D-A4DC-2445-9FF9-10D558A944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Heading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5329F2-BFD5-5A40-892C-0DEF019CA2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8765"/>
            <a:ext cx="737102" cy="365125"/>
          </a:xfrm>
          <a:prstGeom prst="rect">
            <a:avLst/>
          </a:prstGeom>
        </p:spPr>
        <p:txBody>
          <a:bodyPr vert="horz" lIns="228600" tIns="45720" rIns="0" bIns="45720" rtlCol="0" anchor="b"/>
          <a:lstStyle>
            <a:lvl1pPr algn="l">
              <a:defRPr sz="1100" b="1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30E5AD-77DB-934A-954E-B5BAFAC106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296C92-36F9-344C-B939-54DB1C52C7BA}"/>
              </a:ext>
            </a:extLst>
          </p:cNvPr>
          <p:cNvSpPr/>
          <p:nvPr userDrawn="1"/>
        </p:nvSpPr>
        <p:spPr>
          <a:xfrm>
            <a:off x="0" y="805171"/>
            <a:ext cx="12192000" cy="5430342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0000"/>
                </a:schemeClr>
              </a:gs>
              <a:gs pos="5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13500000" scaled="1"/>
            <a:tileRect/>
          </a:gradFill>
          <a:ln w="19050">
            <a:noFill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1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88952" cy="77724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Heading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0BE3E6-405B-7D4C-A776-C8CADD108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8765"/>
            <a:ext cx="737102" cy="365125"/>
          </a:xfrm>
          <a:prstGeom prst="rect">
            <a:avLst/>
          </a:prstGeom>
        </p:spPr>
        <p:txBody>
          <a:bodyPr vert="horz" lIns="228600" tIns="45720" rIns="0" bIns="45720" rtlCol="0" anchor="b"/>
          <a:lstStyle>
            <a:lvl1pPr algn="l">
              <a:defRPr sz="1100" b="1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30E5AD-77DB-934A-954E-B5BAFAC106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44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87CCF-3A99-644C-B98C-B7B4EEF0FE9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0"/>
            <a:ext cx="12192000" cy="778598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dirty="0"/>
              <a:t>Slide Heading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BB324C-D3C7-224F-8ECC-1551F4BC78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D6C54D-17E3-1943-98AA-D894175E75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8765"/>
            <a:ext cx="737102" cy="365125"/>
          </a:xfrm>
          <a:prstGeom prst="rect">
            <a:avLst/>
          </a:prstGeom>
        </p:spPr>
        <p:txBody>
          <a:bodyPr vert="horz" lIns="228600" tIns="45720" rIns="0" bIns="45720" rtlCol="0" anchor="b"/>
          <a:lstStyle>
            <a:lvl1pPr algn="l">
              <a:defRPr sz="1100" b="1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30E5AD-77DB-934A-954E-B5BAFAC106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07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25552" y="1412776"/>
            <a:ext cx="11740896" cy="4752528"/>
          </a:xfrm>
          <a:prstGeom prst="rect">
            <a:avLst/>
          </a:prstGeom>
        </p:spPr>
        <p:txBody>
          <a:bodyPr/>
          <a:lstStyle>
            <a:lvl1pPr marL="227013" marR="0" indent="-2270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8D8D8">
                  <a:lumMod val="2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lvl1pPr>
            <a:lvl2pPr marL="54864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8D8D8">
                  <a:lumMod val="2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lvl2pPr>
            <a:lvl3pPr marL="914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8D8D8">
                  <a:lumMod val="25000"/>
                </a:srgbClr>
              </a:buClr>
              <a:buSzPct val="125000"/>
              <a:buFont typeface="Calibri" panose="020F0502020204030204" pitchFamily="34" charset="0"/>
              <a:buChar char="−"/>
              <a:tabLst/>
              <a:defRPr/>
            </a:lvl3pPr>
            <a:lvl4pPr marL="13716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8D8D8">
                  <a:lumMod val="25000"/>
                </a:srgbClr>
              </a:buClr>
              <a:buSzPct val="125000"/>
              <a:buFont typeface="Calibri" panose="020F0502020204030204" pitchFamily="34" charset="0"/>
              <a:buChar char="−"/>
              <a:tabLst/>
              <a:defRPr lang="en-US" sz="1400" kern="1200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4pPr>
            <a:lvl5pPr marL="18288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8D8D8">
                  <a:lumMod val="25000"/>
                </a:srgbClr>
              </a:buClr>
              <a:buSzPct val="125000"/>
              <a:buFont typeface="Calibri" panose="020F0502020204030204" pitchFamily="34" charset="0"/>
              <a:buChar char="−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defRPr>
            </a:lvl5pPr>
          </a:lstStyle>
          <a:p>
            <a:pPr marL="227013" marR="0" lvl="0" indent="-2270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8D8D8">
                  <a:lumMod val="25000"/>
                </a:srgbClr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Click to edit Master text styles</a:t>
            </a:r>
          </a:p>
          <a:p>
            <a:pPr marL="54864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8D8D8">
                  <a:lumMod val="25000"/>
                </a:srgbClr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Second level</a:t>
            </a:r>
          </a:p>
          <a:p>
            <a:pPr marL="9144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8D8D8">
                  <a:lumMod val="25000"/>
                </a:srgbClr>
              </a:buClr>
              <a:buSzPct val="125000"/>
              <a:buFont typeface="Calibri" panose="020F0502020204030204" pitchFamily="34" charset="0"/>
              <a:buChar char="−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Third level</a:t>
            </a:r>
          </a:p>
          <a:p>
            <a:pPr marL="13716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8D8D8">
                  <a:lumMod val="25000"/>
                </a:srgbClr>
              </a:buClr>
              <a:buSzPct val="125000"/>
              <a:buFont typeface="Calibri" panose="020F0502020204030204" pitchFamily="34" charset="0"/>
              <a:buChar char="−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Fourth level</a:t>
            </a:r>
          </a:p>
          <a:p>
            <a:pPr marL="18288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8D8D8">
                  <a:lumMod val="25000"/>
                </a:srgbClr>
              </a:buClr>
              <a:buSzPct val="125000"/>
              <a:buFont typeface="Calibri" panose="020F0502020204030204" pitchFamily="34" charset="0"/>
              <a:buChar char="−"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Verdana" pitchFamily="34" charset="0"/>
                <a:cs typeface="Verdana" pitchFamily="34" charset="0"/>
              </a:rPr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12188952" cy="777240"/>
          </a:xfrm>
        </p:spPr>
        <p:txBody>
          <a:bodyPr tIns="91440" bIns="0">
            <a:noAutofit/>
          </a:bodyPr>
          <a:lstStyle/>
          <a:p>
            <a:r>
              <a:rPr lang="en-US" dirty="0"/>
              <a:t>Slide Heading</a:t>
            </a:r>
            <a:endParaRPr lang="en-GB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693BDA-10BA-4645-8676-BADDE59C9B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8765"/>
            <a:ext cx="737102" cy="365125"/>
          </a:xfrm>
          <a:prstGeom prst="rect">
            <a:avLst/>
          </a:prstGeom>
        </p:spPr>
        <p:txBody>
          <a:bodyPr vert="horz" lIns="228600" tIns="45720" rIns="0" bIns="45720" rtlCol="0" anchor="b"/>
          <a:lstStyle>
            <a:lvl1pPr algn="l">
              <a:defRPr sz="1100" b="1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30E5AD-77DB-934A-954E-B5BAFAC106A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871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9">
          <p15:clr>
            <a:srgbClr val="FBAE40"/>
          </p15:clr>
        </p15:guide>
        <p15:guide id="2" pos="128">
          <p15:clr>
            <a:srgbClr val="FBAE40"/>
          </p15:clr>
        </p15:guide>
        <p15:guide id="3" orient="horz" pos="436">
          <p15:clr>
            <a:srgbClr val="FBAE40"/>
          </p15:clr>
        </p15:guide>
        <p15:guide id="4" orient="horz" pos="55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336551" y="1103885"/>
            <a:ext cx="5524500" cy="4432300"/>
          </a:xfrm>
          <a:prstGeom prst="rect">
            <a:avLst/>
          </a:prstGeom>
        </p:spPr>
        <p:txBody>
          <a:bodyPr/>
          <a:lstStyle>
            <a:lvl1pPr marL="292093" indent="-292093">
              <a:lnSpc>
                <a:spcPct val="100000"/>
              </a:lnSpc>
              <a:spcBef>
                <a:spcPts val="2651"/>
              </a:spcBef>
              <a:defRPr sz="2600"/>
            </a:lvl1pPr>
            <a:lvl2pPr marL="584185" indent="-292093">
              <a:lnSpc>
                <a:spcPct val="100000"/>
              </a:lnSpc>
              <a:spcBef>
                <a:spcPts val="2651"/>
              </a:spcBef>
              <a:defRPr sz="2600"/>
            </a:lvl2pPr>
            <a:lvl3pPr marL="876278" indent="-292093">
              <a:lnSpc>
                <a:spcPct val="100000"/>
              </a:lnSpc>
              <a:spcBef>
                <a:spcPts val="2651"/>
              </a:spcBef>
              <a:defRPr sz="2600"/>
            </a:lvl3pPr>
            <a:lvl4pPr marL="1168371" indent="-292093">
              <a:lnSpc>
                <a:spcPct val="100000"/>
              </a:lnSpc>
              <a:spcBef>
                <a:spcPts val="2651"/>
              </a:spcBef>
              <a:defRPr sz="2600"/>
            </a:lvl4pPr>
            <a:lvl5pPr marL="1460463" indent="-292093">
              <a:lnSpc>
                <a:spcPct val="100000"/>
              </a:lnSpc>
              <a:spcBef>
                <a:spcPts val="2651"/>
              </a:spcBef>
              <a:defRPr sz="2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53535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53535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53535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53535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 dirty="0">
                <a:solidFill>
                  <a:srgbClr val="535353"/>
                </a:solidFill>
              </a:rPr>
              <a:t>Body Level Five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903FED4-2D79-8C41-B735-28BC425A81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8765"/>
            <a:ext cx="737102" cy="365125"/>
          </a:xfrm>
          <a:prstGeom prst="rect">
            <a:avLst/>
          </a:prstGeom>
        </p:spPr>
        <p:txBody>
          <a:bodyPr vert="horz" lIns="228600" tIns="45720" rIns="0" bIns="45720" rtlCol="0" anchor="b"/>
          <a:lstStyle>
            <a:lvl1pPr algn="l">
              <a:defRPr sz="1100" b="1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30E5AD-77DB-934A-954E-B5BAFAC106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9393D39-0C94-F94D-95AE-2808A4E97E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-1"/>
            <a:ext cx="12188952" cy="777240"/>
          </a:xfrm>
        </p:spPr>
        <p:txBody>
          <a:bodyPr tIns="91440" bIns="0">
            <a:noAutofit/>
          </a:bodyPr>
          <a:lstStyle/>
          <a:p>
            <a:r>
              <a:rPr lang="en-US" dirty="0"/>
              <a:t>Slide 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821971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1999" cy="778598"/>
          </a:xfrm>
          <a:prstGeom prst="rect">
            <a:avLst/>
          </a:prstGeom>
          <a:blipFill dpi="0" rotWithShape="1">
            <a:blip r:embed="rId10"/>
            <a:srcRect/>
            <a:stretch>
              <a:fillRect t="1"/>
            </a:stretch>
          </a:blipFill>
        </p:spPr>
        <p:txBody>
          <a:bodyPr vert="horz" lIns="228600" tIns="45720" rIns="91440" bIns="45720" rtlCol="0" anchor="ctr">
            <a:noAutofit/>
          </a:bodyPr>
          <a:lstStyle/>
          <a:p>
            <a:r>
              <a:rPr lang="en-US" dirty="0"/>
              <a:t>Slide Heading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1307938"/>
            <a:ext cx="10586013" cy="4896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3050">
              <a:tabLst/>
            </a:pPr>
            <a:r>
              <a:rPr lang="en-US" dirty="0"/>
              <a:t>Click to edit Master text styles</a:t>
            </a:r>
          </a:p>
          <a:p>
            <a:pPr marL="548640" lvl="1" indent="-274320">
              <a:tabLst/>
            </a:pPr>
            <a:r>
              <a:rPr lang="en-US" dirty="0"/>
              <a:t>Second level</a:t>
            </a:r>
          </a:p>
          <a:p>
            <a:pPr marL="822960" lvl="2" indent="-274320">
              <a:tabLst/>
            </a:pPr>
            <a:r>
              <a:rPr lang="en-US" dirty="0"/>
              <a:t>Third level</a:t>
            </a:r>
          </a:p>
          <a:p>
            <a:pPr marL="1097280" lvl="3" indent="-182880"/>
            <a:r>
              <a:rPr lang="en-US" dirty="0"/>
              <a:t>Fourth level</a:t>
            </a:r>
          </a:p>
          <a:p>
            <a:pPr marL="1371600" lvl="4" indent="-182880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93145B0-80F3-4920-BDC8-BE64BAAB6474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0152931" y="6358765"/>
            <a:ext cx="1819564" cy="41306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755FDD9-E18E-6743-B255-0DA37BA7186D}"/>
              </a:ext>
            </a:extLst>
          </p:cNvPr>
          <p:cNvSpPr txBox="1"/>
          <p:nvPr userDrawn="1"/>
        </p:nvSpPr>
        <p:spPr>
          <a:xfrm>
            <a:off x="3678025" y="6481943"/>
            <a:ext cx="48359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i="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Copyright 2019 </a:t>
            </a:r>
            <a:r>
              <a:rPr lang="en-US" sz="1000" b="0" i="0" dirty="0" err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NanoCellect</a:t>
            </a:r>
            <a:r>
              <a:rPr lang="en-US" sz="1000" b="0" i="0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Biomedical. All rights reserved.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FB97D3F1-550C-E84E-91AF-F473BAAFC2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8765"/>
            <a:ext cx="737102" cy="365125"/>
          </a:xfrm>
          <a:prstGeom prst="rect">
            <a:avLst/>
          </a:prstGeom>
        </p:spPr>
        <p:txBody>
          <a:bodyPr vert="horz" lIns="228600" tIns="45720" rIns="0" bIns="45720" rtlCol="0" anchor="b"/>
          <a:lstStyle>
            <a:lvl1pPr algn="l">
              <a:defRPr sz="1100" b="1" i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430E5AD-77DB-934A-954E-B5BAFAC106A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9C264E-C140-434E-99D8-32590A4AB5AC}"/>
              </a:ext>
            </a:extLst>
          </p:cNvPr>
          <p:cNvSpPr/>
          <p:nvPr userDrawn="1"/>
        </p:nvSpPr>
        <p:spPr>
          <a:xfrm>
            <a:off x="0" y="777240"/>
            <a:ext cx="12192000" cy="27432"/>
          </a:xfrm>
          <a:prstGeom prst="rect">
            <a:avLst/>
          </a:prstGeom>
          <a:solidFill>
            <a:srgbClr val="009741"/>
          </a:solidFill>
          <a:ln w="19050">
            <a:noFill/>
          </a:ln>
          <a:effectLst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8A430F0-6E4A-5D43-A3BF-233604D01CC2}"/>
              </a:ext>
            </a:extLst>
          </p:cNvPr>
          <p:cNvSpPr txBox="1"/>
          <p:nvPr userDrawn="1"/>
        </p:nvSpPr>
        <p:spPr>
          <a:xfrm>
            <a:off x="446314" y="6448163"/>
            <a:ext cx="3897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9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Strictly Confidential</a:t>
            </a:r>
          </a:p>
        </p:txBody>
      </p:sp>
    </p:spTree>
    <p:extLst>
      <p:ext uri="{BB962C8B-B14F-4D97-AF65-F5344CB8AC3E}">
        <p14:creationId xmlns:p14="http://schemas.microsoft.com/office/powerpoint/2010/main" val="191146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60" r:id="rId4"/>
    <p:sldLayoutId id="2147483656" r:id="rId5"/>
    <p:sldLayoutId id="2147483657" r:id="rId6"/>
    <p:sldLayoutId id="2147483658" r:id="rId7"/>
    <p:sldLayoutId id="2147483659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320040" algn="l" defTabSz="914400" rtl="0" eaLnBrk="1" latinLnBrk="0" hangingPunct="1">
        <a:lnSpc>
          <a:spcPct val="100000"/>
        </a:lnSpc>
        <a:spcBef>
          <a:spcPts val="200"/>
        </a:spcBef>
        <a:buFont typeface="Arial"/>
        <a:buChar char="•"/>
        <a:defRPr lang="en-US" sz="3200" b="1" i="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320040" algn="l" defTabSz="914400" rtl="0" eaLnBrk="1" latinLnBrk="0" hangingPunct="1">
        <a:lnSpc>
          <a:spcPct val="100000"/>
        </a:lnSpc>
        <a:spcBef>
          <a:spcPts val="200"/>
        </a:spcBef>
        <a:buFont typeface="Arial"/>
        <a:buChar char="•"/>
        <a:defRPr lang="en-US" sz="2800" b="0" i="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320040" algn="l" defTabSz="914400" rtl="0" eaLnBrk="1" latinLnBrk="0" hangingPunct="1">
        <a:lnSpc>
          <a:spcPct val="100000"/>
        </a:lnSpc>
        <a:spcBef>
          <a:spcPts val="200"/>
        </a:spcBef>
        <a:buFont typeface="Arial"/>
        <a:buChar char="•"/>
        <a:defRPr lang="en-US" sz="2400" b="0" i="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320040" algn="l" defTabSz="914400" rtl="0" eaLnBrk="1" latinLnBrk="0" hangingPunct="1">
        <a:lnSpc>
          <a:spcPct val="100000"/>
        </a:lnSpc>
        <a:spcBef>
          <a:spcPts val="200"/>
        </a:spcBef>
        <a:buFont typeface="Arial"/>
        <a:buChar char="•"/>
        <a:defRPr lang="en-US" sz="2000" b="0" i="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320040" algn="l" defTabSz="914400" rtl="0" eaLnBrk="1" latinLnBrk="0" hangingPunct="1">
        <a:lnSpc>
          <a:spcPct val="100000"/>
        </a:lnSpc>
        <a:spcBef>
          <a:spcPts val="200"/>
        </a:spcBef>
        <a:buFont typeface="Arial"/>
        <a:buChar char="•"/>
        <a:defRPr lang="en-US" sz="2000" b="0" i="0" kern="1200" dirty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943973F-E824-4C4C-9C16-9D7BEC119F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Cells: Dissociated primary mouse prostate cells from 2 month old FVB WT mice</a:t>
            </a:r>
          </a:p>
          <a:p>
            <a:r>
              <a:rPr lang="en-US" dirty="0"/>
              <a:t>3 independent experiments done on different days</a:t>
            </a:r>
          </a:p>
          <a:p>
            <a:r>
              <a:rPr lang="en-US" dirty="0"/>
              <a:t>3-5 mice per experiment</a:t>
            </a:r>
          </a:p>
          <a:p>
            <a:r>
              <a:rPr lang="en-US" dirty="0"/>
              <a:t>Sorted for PI- Calcein + live cells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790D2FB-1B27-1942-899F-FF60E4F4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10x Genomics Unsorted/Aria/WOLF: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A853F-FF59-374C-86A0-F8E918C9C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30E5AD-77DB-934A-954E-B5BAFAC106A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84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8C39A-7BB7-E045-8336-CFB17BF5F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1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E76176-4E4C-7144-828B-1DAFEEB26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30E5AD-77DB-934A-954E-B5BAFAC106A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8E51B9A8-D8B8-5940-A482-5802FB3B290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82"/>
          <a:stretch/>
        </p:blipFill>
        <p:spPr>
          <a:xfrm>
            <a:off x="1150242" y="1282096"/>
            <a:ext cx="8534400" cy="20372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5EFB41-36A9-7E41-86DF-F2B4C6941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519" y="4037292"/>
            <a:ext cx="6499475" cy="202506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EE8D1C6-E784-EA43-92CE-7B2DD8449530}"/>
              </a:ext>
            </a:extLst>
          </p:cNvPr>
          <p:cNvSpPr txBox="1"/>
          <p:nvPr/>
        </p:nvSpPr>
        <p:spPr>
          <a:xfrm rot="16200000">
            <a:off x="1652640" y="4802145"/>
            <a:ext cx="1233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BSC-H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A0FAAF-D63E-EE4A-B3A5-956648A09356}"/>
              </a:ext>
            </a:extLst>
          </p:cNvPr>
          <p:cNvSpPr txBox="1"/>
          <p:nvPr/>
        </p:nvSpPr>
        <p:spPr>
          <a:xfrm rot="16200000">
            <a:off x="582965" y="2077870"/>
            <a:ext cx="1233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SSC-A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CD57E8-36CA-8546-8535-6DCEB9DD1A1E}"/>
              </a:ext>
            </a:extLst>
          </p:cNvPr>
          <p:cNvSpPr txBox="1"/>
          <p:nvPr/>
        </p:nvSpPr>
        <p:spPr>
          <a:xfrm rot="16200000">
            <a:off x="2780744" y="2061444"/>
            <a:ext cx="1233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SSC-H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3C7ADD-D6F5-644D-8DCD-DF1B815232CF}"/>
              </a:ext>
            </a:extLst>
          </p:cNvPr>
          <p:cNvSpPr txBox="1"/>
          <p:nvPr/>
        </p:nvSpPr>
        <p:spPr>
          <a:xfrm rot="16200000">
            <a:off x="4903939" y="2031896"/>
            <a:ext cx="1233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FSC-H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F59B1C-0853-E643-9CC3-B92EA8D44021}"/>
              </a:ext>
            </a:extLst>
          </p:cNvPr>
          <p:cNvSpPr txBox="1"/>
          <p:nvPr/>
        </p:nvSpPr>
        <p:spPr>
          <a:xfrm>
            <a:off x="6095999" y="3152001"/>
            <a:ext cx="1233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FSC-W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E0C0374-B47C-2346-900A-1E8F012E8E0A}"/>
              </a:ext>
            </a:extLst>
          </p:cNvPr>
          <p:cNvSpPr txBox="1"/>
          <p:nvPr/>
        </p:nvSpPr>
        <p:spPr>
          <a:xfrm>
            <a:off x="4013048" y="3158076"/>
            <a:ext cx="1233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SSC-W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EDAEF6-D357-8446-9DBB-01D4793CC710}"/>
              </a:ext>
            </a:extLst>
          </p:cNvPr>
          <p:cNvSpPr txBox="1"/>
          <p:nvPr/>
        </p:nvSpPr>
        <p:spPr>
          <a:xfrm rot="16200000">
            <a:off x="3874548" y="4793979"/>
            <a:ext cx="1233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FSC-H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14FD726-B1E6-0F4D-8B1A-D7CAB85EC9B4}"/>
              </a:ext>
            </a:extLst>
          </p:cNvPr>
          <p:cNvSpPr txBox="1"/>
          <p:nvPr/>
        </p:nvSpPr>
        <p:spPr>
          <a:xfrm>
            <a:off x="5077444" y="5923852"/>
            <a:ext cx="1233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FSC-A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94D0F63-4705-BE48-982B-7AE42776CDDF}"/>
              </a:ext>
            </a:extLst>
          </p:cNvPr>
          <p:cNvSpPr txBox="1"/>
          <p:nvPr/>
        </p:nvSpPr>
        <p:spPr>
          <a:xfrm>
            <a:off x="8274857" y="3148910"/>
            <a:ext cx="1233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Calcein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115AA4-844C-5045-983E-54EBCEBDEED2}"/>
              </a:ext>
            </a:extLst>
          </p:cNvPr>
          <p:cNvSpPr txBox="1"/>
          <p:nvPr/>
        </p:nvSpPr>
        <p:spPr>
          <a:xfrm>
            <a:off x="7237649" y="5923852"/>
            <a:ext cx="1233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Calcein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F21FB8-AC38-AF48-8AAC-3078B51DB4DD}"/>
              </a:ext>
            </a:extLst>
          </p:cNvPr>
          <p:cNvSpPr txBox="1"/>
          <p:nvPr/>
        </p:nvSpPr>
        <p:spPr>
          <a:xfrm rot="16200000">
            <a:off x="7073023" y="2113211"/>
            <a:ext cx="1233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PI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BC838F9-8968-9B49-8435-B01384A804CD}"/>
              </a:ext>
            </a:extLst>
          </p:cNvPr>
          <p:cNvSpPr txBox="1"/>
          <p:nvPr/>
        </p:nvSpPr>
        <p:spPr>
          <a:xfrm rot="16200000">
            <a:off x="6095999" y="4793979"/>
            <a:ext cx="1233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PI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D9AF23-19DC-6C40-9D78-93DB6010DDA9}"/>
              </a:ext>
            </a:extLst>
          </p:cNvPr>
          <p:cNvSpPr txBox="1"/>
          <p:nvPr/>
        </p:nvSpPr>
        <p:spPr>
          <a:xfrm>
            <a:off x="1731021" y="3171124"/>
            <a:ext cx="1233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FSC-A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0C6D032-FC3D-894F-9048-75F51692FC53}"/>
              </a:ext>
            </a:extLst>
          </p:cNvPr>
          <p:cNvSpPr txBox="1"/>
          <p:nvPr/>
        </p:nvSpPr>
        <p:spPr>
          <a:xfrm>
            <a:off x="2815579" y="5914123"/>
            <a:ext cx="123399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FSC-H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E4BDD5-50F9-0344-BC11-1B4DB22D3B40}"/>
              </a:ext>
            </a:extLst>
          </p:cNvPr>
          <p:cNvSpPr txBox="1"/>
          <p:nvPr/>
        </p:nvSpPr>
        <p:spPr>
          <a:xfrm>
            <a:off x="6311440" y="1665185"/>
            <a:ext cx="119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Single Cells 2 91.8%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7641D06-FC02-0C4E-AF9A-ACF1A8C29B8E}"/>
              </a:ext>
            </a:extLst>
          </p:cNvPr>
          <p:cNvSpPr txBox="1"/>
          <p:nvPr/>
        </p:nvSpPr>
        <p:spPr>
          <a:xfrm>
            <a:off x="4183614" y="1509852"/>
            <a:ext cx="119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Single Cells  87.7%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3185596-7525-0F4F-A488-D912A2D3C843}"/>
              </a:ext>
            </a:extLst>
          </p:cNvPr>
          <p:cNvSpPr txBox="1"/>
          <p:nvPr/>
        </p:nvSpPr>
        <p:spPr>
          <a:xfrm>
            <a:off x="8165941" y="1369850"/>
            <a:ext cx="1198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Live Cells 65.4%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6B6D61-6BAB-4649-93EC-D1C5EAA6C393}"/>
              </a:ext>
            </a:extLst>
          </p:cNvPr>
          <p:cNvSpPr txBox="1"/>
          <p:nvPr/>
        </p:nvSpPr>
        <p:spPr>
          <a:xfrm>
            <a:off x="7268617" y="5496596"/>
            <a:ext cx="1198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Live Cells 67.3%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8F05CA1-9E31-ED4D-B8C2-B9573EDD1230}"/>
              </a:ext>
            </a:extLst>
          </p:cNvPr>
          <p:cNvSpPr txBox="1"/>
          <p:nvPr/>
        </p:nvSpPr>
        <p:spPr>
          <a:xfrm>
            <a:off x="5343736" y="5349422"/>
            <a:ext cx="1198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Single Cells  85.4%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985406F-BDD7-314E-8AC1-5DDE70476E09}"/>
              </a:ext>
            </a:extLst>
          </p:cNvPr>
          <p:cNvSpPr txBox="1"/>
          <p:nvPr/>
        </p:nvSpPr>
        <p:spPr>
          <a:xfrm>
            <a:off x="2179595" y="2703441"/>
            <a:ext cx="1198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Cells 92.6%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4C4EA15-2F40-4A49-9CF0-3A81FAA3191C}"/>
              </a:ext>
            </a:extLst>
          </p:cNvPr>
          <p:cNvSpPr txBox="1"/>
          <p:nvPr/>
        </p:nvSpPr>
        <p:spPr>
          <a:xfrm>
            <a:off x="3200208" y="5345127"/>
            <a:ext cx="1198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Cells 76.3%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23E76D-F2E0-B743-BDDE-90428D4B5529}"/>
              </a:ext>
            </a:extLst>
          </p:cNvPr>
          <p:cNvSpPr txBox="1"/>
          <p:nvPr/>
        </p:nvSpPr>
        <p:spPr>
          <a:xfrm>
            <a:off x="3799282" y="989864"/>
            <a:ext cx="3618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BD FACSAria II Sort Gates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9A686DF-3C31-E44D-B014-A63EB7A6C82D}"/>
              </a:ext>
            </a:extLst>
          </p:cNvPr>
          <p:cNvSpPr txBox="1"/>
          <p:nvPr/>
        </p:nvSpPr>
        <p:spPr>
          <a:xfrm>
            <a:off x="4461790" y="3660034"/>
            <a:ext cx="2294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WOLF Sort Gates</a:t>
            </a:r>
          </a:p>
        </p:txBody>
      </p:sp>
    </p:spTree>
    <p:extLst>
      <p:ext uri="{BB962C8B-B14F-4D97-AF65-F5344CB8AC3E}">
        <p14:creationId xmlns:p14="http://schemas.microsoft.com/office/powerpoint/2010/main" val="242277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C7A0D-D5A1-1B42-A6AF-0EF994EDB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6E403A0-88A8-B647-A8D8-9EBF72AE8E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30E5AD-77DB-934A-954E-B5BAFAC106A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0018D4-A001-3243-8E92-A5563DF4EB4E}"/>
              </a:ext>
            </a:extLst>
          </p:cNvPr>
          <p:cNvSpPr txBox="1"/>
          <p:nvPr/>
        </p:nvSpPr>
        <p:spPr>
          <a:xfrm>
            <a:off x="1441209" y="1071709"/>
            <a:ext cx="54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7F0160-C79C-5545-840B-915252C5E095}"/>
              </a:ext>
            </a:extLst>
          </p:cNvPr>
          <p:cNvSpPr txBox="1"/>
          <p:nvPr/>
        </p:nvSpPr>
        <p:spPr>
          <a:xfrm>
            <a:off x="4417116" y="1071709"/>
            <a:ext cx="54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63FA0A1-35B2-5F44-9EB2-360417D29C0A}"/>
              </a:ext>
            </a:extLst>
          </p:cNvPr>
          <p:cNvSpPr txBox="1"/>
          <p:nvPr/>
        </p:nvSpPr>
        <p:spPr>
          <a:xfrm>
            <a:off x="1441209" y="3631163"/>
            <a:ext cx="54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1FC7A2F-09DD-7C4C-BE10-A17B23B9A1A5}"/>
              </a:ext>
            </a:extLst>
          </p:cNvPr>
          <p:cNvSpPr txBox="1"/>
          <p:nvPr/>
        </p:nvSpPr>
        <p:spPr>
          <a:xfrm>
            <a:off x="4417116" y="3631163"/>
            <a:ext cx="5415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4FBD22B-E5CB-D549-A475-B038F8FF0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0552" y="1245047"/>
            <a:ext cx="2089647" cy="228555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096B09E-DDC7-BB47-AD65-AF27657FA7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1646" y="1245047"/>
            <a:ext cx="1686014" cy="226037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D37D77B-8736-D445-9F77-D26FCFDCC1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0552" y="3831218"/>
            <a:ext cx="1858421" cy="22540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116815E-ACFB-AA4B-8F67-6AA16F7D9C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6332" y="3831218"/>
            <a:ext cx="1681328" cy="2323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66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0441D-DDBF-4140-B118-736A64B6E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 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BA081AB-6FD3-414D-9964-49D75C83F5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430E5AD-77DB-934A-954E-B5BAFAC106A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4535F14-FFA3-3645-8E42-B30A8FD165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91" r="26052" b="1"/>
          <a:stretch/>
        </p:blipFill>
        <p:spPr>
          <a:xfrm>
            <a:off x="3329931" y="1645920"/>
            <a:ext cx="1643462" cy="141813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08EBA7E-2EF4-BC40-BDB3-206BA1A2FCE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839" r="25752"/>
          <a:stretch/>
        </p:blipFill>
        <p:spPr>
          <a:xfrm>
            <a:off x="4807818" y="1643012"/>
            <a:ext cx="1643462" cy="141813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644313-8817-5140-9FF2-B0032E56A29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5421"/>
          <a:stretch/>
        </p:blipFill>
        <p:spPr>
          <a:xfrm>
            <a:off x="6224020" y="1640104"/>
            <a:ext cx="2210238" cy="139210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46E69F-3466-184C-90C8-A48DAC43CB3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3839" r="26036"/>
          <a:stretch/>
        </p:blipFill>
        <p:spPr>
          <a:xfrm>
            <a:off x="3368577" y="3084882"/>
            <a:ext cx="1604745" cy="141813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305580-9303-304E-B887-AD686CF5F42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3839"/>
          <a:stretch/>
        </p:blipFill>
        <p:spPr>
          <a:xfrm>
            <a:off x="4807818" y="3077579"/>
            <a:ext cx="2175642" cy="141813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ED806F7-EADF-FE44-9A70-DB18513ED38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13839" r="26876"/>
          <a:stretch/>
        </p:blipFill>
        <p:spPr>
          <a:xfrm>
            <a:off x="3329931" y="4674872"/>
            <a:ext cx="1604745" cy="141813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C691B42-990A-0443-B65D-E12682CA007C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5421" r="27297"/>
          <a:stretch/>
        </p:blipFill>
        <p:spPr>
          <a:xfrm>
            <a:off x="4827176" y="4674872"/>
            <a:ext cx="1604745" cy="139210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2D3EDFA-2127-AD42-B9CB-22D70B6886F0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5421"/>
          <a:stretch/>
        </p:blipFill>
        <p:spPr>
          <a:xfrm>
            <a:off x="6177869" y="4674873"/>
            <a:ext cx="2191428" cy="139210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5BB81D02-C029-3F43-A9A7-02A6E4EAA3F7}"/>
              </a:ext>
            </a:extLst>
          </p:cNvPr>
          <p:cNvSpPr txBox="1"/>
          <p:nvPr/>
        </p:nvSpPr>
        <p:spPr>
          <a:xfrm>
            <a:off x="2053177" y="2109194"/>
            <a:ext cx="1637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Unsorted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65D2A42-312D-884F-A44D-FE82CB908853}"/>
              </a:ext>
            </a:extLst>
          </p:cNvPr>
          <p:cNvSpPr txBox="1"/>
          <p:nvPr/>
        </p:nvSpPr>
        <p:spPr>
          <a:xfrm>
            <a:off x="1646509" y="3530908"/>
            <a:ext cx="1830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BD FACSAria II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55ABF4B-4D3D-034D-8BE9-688B450D7E94}"/>
              </a:ext>
            </a:extLst>
          </p:cNvPr>
          <p:cNvSpPr txBox="1"/>
          <p:nvPr/>
        </p:nvSpPr>
        <p:spPr>
          <a:xfrm>
            <a:off x="2111318" y="5140149"/>
            <a:ext cx="1663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WOLF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BE35A842-E857-BA4B-849A-4873C61A16A5}"/>
              </a:ext>
            </a:extLst>
          </p:cNvPr>
          <p:cNvSpPr/>
          <p:nvPr/>
        </p:nvSpPr>
        <p:spPr>
          <a:xfrm>
            <a:off x="5563001" y="4879556"/>
            <a:ext cx="330810" cy="312798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19050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23FCCD0C-814E-F246-B3FC-551701C031CF}"/>
              </a:ext>
            </a:extLst>
          </p:cNvPr>
          <p:cNvSpPr/>
          <p:nvPr/>
        </p:nvSpPr>
        <p:spPr>
          <a:xfrm>
            <a:off x="4053211" y="4899139"/>
            <a:ext cx="330810" cy="312798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19050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8C4EBF73-CC7B-BF46-BBE8-1CDE5A450CB4}"/>
              </a:ext>
            </a:extLst>
          </p:cNvPr>
          <p:cNvSpPr/>
          <p:nvPr/>
        </p:nvSpPr>
        <p:spPr>
          <a:xfrm>
            <a:off x="6942773" y="4899139"/>
            <a:ext cx="330810" cy="312798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19050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0B9AF9F1-D177-AB46-BE8E-4795A4447D24}"/>
              </a:ext>
            </a:extLst>
          </p:cNvPr>
          <p:cNvSpPr/>
          <p:nvPr/>
        </p:nvSpPr>
        <p:spPr>
          <a:xfrm>
            <a:off x="4096290" y="3301674"/>
            <a:ext cx="330810" cy="312798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19050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7180D21-58CC-B448-96BC-9ED0ECEAA316}"/>
              </a:ext>
            </a:extLst>
          </p:cNvPr>
          <p:cNvSpPr/>
          <p:nvPr/>
        </p:nvSpPr>
        <p:spPr>
          <a:xfrm>
            <a:off x="5518398" y="3289074"/>
            <a:ext cx="330810" cy="312798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19050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46339354-873D-8845-AED4-1720F5AEFDAD}"/>
              </a:ext>
            </a:extLst>
          </p:cNvPr>
          <p:cNvSpPr/>
          <p:nvPr/>
        </p:nvSpPr>
        <p:spPr>
          <a:xfrm>
            <a:off x="4021540" y="1898547"/>
            <a:ext cx="330810" cy="312798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19050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CABF6AA4-4A5D-3B4F-AE18-C7ABAB385BD7}"/>
              </a:ext>
            </a:extLst>
          </p:cNvPr>
          <p:cNvSpPr/>
          <p:nvPr/>
        </p:nvSpPr>
        <p:spPr>
          <a:xfrm>
            <a:off x="5546931" y="1870941"/>
            <a:ext cx="330810" cy="312798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19050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2F742DBC-CCC6-A841-A979-C01E8C43C9B9}"/>
              </a:ext>
            </a:extLst>
          </p:cNvPr>
          <p:cNvSpPr/>
          <p:nvPr/>
        </p:nvSpPr>
        <p:spPr>
          <a:xfrm>
            <a:off x="6893700" y="1841455"/>
            <a:ext cx="330810" cy="312798"/>
          </a:xfrm>
          <a:prstGeom prst="ellipse">
            <a:avLst/>
          </a:prstGeom>
          <a:solidFill>
            <a:schemeClr val="accent1">
              <a:alpha val="27000"/>
            </a:schemeClr>
          </a:solidFill>
          <a:ln w="19050">
            <a:noFill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9540446-38DB-3B45-AE3B-D475111B8275}"/>
              </a:ext>
            </a:extLst>
          </p:cNvPr>
          <p:cNvSpPr txBox="1"/>
          <p:nvPr/>
        </p:nvSpPr>
        <p:spPr>
          <a:xfrm>
            <a:off x="7956101" y="1767022"/>
            <a:ext cx="86033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Background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5FD9461-7BD6-7A40-8BB0-E3161DD01344}"/>
              </a:ext>
            </a:extLst>
          </p:cNvPr>
          <p:cNvSpPr txBox="1"/>
          <p:nvPr/>
        </p:nvSpPr>
        <p:spPr>
          <a:xfrm>
            <a:off x="7972712" y="1611168"/>
            <a:ext cx="45200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Cells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286FF74-089E-7245-89F0-D811902583B1}"/>
              </a:ext>
            </a:extLst>
          </p:cNvPr>
          <p:cNvSpPr txBox="1"/>
          <p:nvPr/>
        </p:nvSpPr>
        <p:spPr>
          <a:xfrm>
            <a:off x="7912555" y="4830726"/>
            <a:ext cx="86033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Background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5C39BEC-02BF-664E-8AE2-EADB5E2602D6}"/>
              </a:ext>
            </a:extLst>
          </p:cNvPr>
          <p:cNvSpPr txBox="1"/>
          <p:nvPr/>
        </p:nvSpPr>
        <p:spPr>
          <a:xfrm>
            <a:off x="7929166" y="4674872"/>
            <a:ext cx="45200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Cells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F332D4B-A341-3A4E-8898-3187A4F091F8}"/>
              </a:ext>
            </a:extLst>
          </p:cNvPr>
          <p:cNvSpPr txBox="1"/>
          <p:nvPr/>
        </p:nvSpPr>
        <p:spPr>
          <a:xfrm>
            <a:off x="6568828" y="3242084"/>
            <a:ext cx="86033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Background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573C5A8-81DB-DA40-A51D-8A759F0C6790}"/>
              </a:ext>
            </a:extLst>
          </p:cNvPr>
          <p:cNvSpPr txBox="1"/>
          <p:nvPr/>
        </p:nvSpPr>
        <p:spPr>
          <a:xfrm>
            <a:off x="6585439" y="3086230"/>
            <a:ext cx="452003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800" dirty="0"/>
              <a:t>Cells</a:t>
            </a:r>
          </a:p>
        </p:txBody>
      </p:sp>
    </p:spTree>
    <p:extLst>
      <p:ext uri="{BB962C8B-B14F-4D97-AF65-F5344CB8AC3E}">
        <p14:creationId xmlns:p14="http://schemas.microsoft.com/office/powerpoint/2010/main" val="697939246"/>
      </p:ext>
    </p:extLst>
  </p:cSld>
  <p:clrMapOvr>
    <a:masterClrMapping/>
  </p:clrMapOvr>
</p:sld>
</file>

<file path=ppt/theme/theme1.xml><?xml version="1.0" encoding="utf-8"?>
<a:theme xmlns:a="http://schemas.openxmlformats.org/drawingml/2006/main" name="NanoCellec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9050">
          <a:solidFill>
            <a:schemeClr val="accent5"/>
          </a:solidFill>
        </a:ln>
      </a:spPr>
      <a:bodyPr rtlCol="0" anchor="ctr"/>
      <a:lstStyle>
        <a:defPPr algn="ctr">
          <a:defRPr/>
        </a:defPPr>
      </a:lstStyle>
      <a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anocellect-sales-deck-2019-jt" id="{7800EED6-4822-564A-BF4D-1AB5BB989D7B}" vid="{29145B9D-C21E-8F45-A18D-697EF08C81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D37A7A5C325D4781B556F2A832CB47" ma:contentTypeVersion="2" ma:contentTypeDescription="Create a new document." ma:contentTypeScope="" ma:versionID="25158a7398a13403dc8680a42a1c54e0">
  <xsd:schema xmlns:xsd="http://www.w3.org/2001/XMLSchema" xmlns:xs="http://www.w3.org/2001/XMLSchema" xmlns:p="http://schemas.microsoft.com/office/2006/metadata/properties" xmlns:ns2="1a34b93d-5592-42ec-ae63-0a34710861d2" targetNamespace="http://schemas.microsoft.com/office/2006/metadata/properties" ma:root="true" ma:fieldsID="68c839b0039257491fda18ca4e9d7de0" ns2:_="">
    <xsd:import namespace="1a34b93d-5592-42ec-ae63-0a34710861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34b93d-5592-42ec-ae63-0a34710861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AA8A18B-3A1C-4F00-9E7E-3C867403976D}"/>
</file>

<file path=customXml/itemProps2.xml><?xml version="1.0" encoding="utf-8"?>
<ds:datastoreItem xmlns:ds="http://schemas.openxmlformats.org/officeDocument/2006/customXml" ds:itemID="{D3AF1F07-9D12-4713-9F44-C0C77F28CC1F}"/>
</file>

<file path=customXml/itemProps3.xml><?xml version="1.0" encoding="utf-8"?>
<ds:datastoreItem xmlns:ds="http://schemas.openxmlformats.org/officeDocument/2006/customXml" ds:itemID="{4D594A10-E0D9-4158-9671-749A92046D7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102569</TotalTime>
  <Words>131</Words>
  <Application>Microsoft Macintosh PowerPoint</Application>
  <PresentationFormat>Widescreen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NanoCellect</vt:lpstr>
      <vt:lpstr>10x Genomics Unsorted/Aria/WOLF: </vt:lpstr>
      <vt:lpstr>Figure 1</vt:lpstr>
      <vt:lpstr>Figure 2</vt:lpstr>
      <vt:lpstr>Figure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Thompson</dc:creator>
  <cp:lastModifiedBy>Nicole Jagnandan</cp:lastModifiedBy>
  <cp:revision>543</cp:revision>
  <dcterms:created xsi:type="dcterms:W3CDTF">2019-04-29T07:59:44Z</dcterms:created>
  <dcterms:modified xsi:type="dcterms:W3CDTF">2020-05-29T18:34:48Z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0x010100C9D37A7A5C325D4781B556F2A832CB47</vt:lpwstr>
  </property>
</Properties>
</file>